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9" r:id="rId3"/>
    <p:sldId id="265" r:id="rId4"/>
    <p:sldId id="268" r:id="rId5"/>
    <p:sldId id="266" r:id="rId6"/>
    <p:sldId id="271" r:id="rId7"/>
    <p:sldId id="270" r:id="rId8"/>
    <p:sldId id="261" r:id="rId9"/>
    <p:sldId id="263" r:id="rId10"/>
    <p:sldId id="273" r:id="rId11"/>
    <p:sldId id="272" r:id="rId12"/>
    <p:sldId id="274" r:id="rId13"/>
    <p:sldId id="275" r:id="rId14"/>
    <p:sldId id="276" r:id="rId15"/>
    <p:sldId id="280" r:id="rId16"/>
    <p:sldId id="281" r:id="rId17"/>
    <p:sldId id="283" r:id="rId18"/>
    <p:sldId id="269" r:id="rId19"/>
    <p:sldId id="278" r:id="rId20"/>
    <p:sldId id="279" r:id="rId21"/>
    <p:sldId id="284" r:id="rId22"/>
    <p:sldId id="286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00682F"/>
    <a:srgbClr val="009900"/>
    <a:srgbClr val="007A37"/>
    <a:srgbClr val="006C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2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5"/>
      <c:depthPercent val="100"/>
      <c:rAngAx val="1"/>
    </c:view3D>
    <c:floor>
      <c:spPr>
        <a:solidFill>
          <a:srgbClr val="CCFFCC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4862741830290592E-3"/>
          <c:y val="2.3852301437221089E-2"/>
          <c:w val="0.9688569537676085"/>
          <c:h val="0.83932853717026379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99"/>
            </a:solidFill>
            <a:ln w="17792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887.9</c:v>
                </c:pt>
                <c:pt idx="2">
                  <c:v>924.6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7792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1558.8</c:v>
                </c:pt>
                <c:pt idx="2">
                  <c:v>1533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7792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gapDepth val="0"/>
        <c:shape val="cylinder"/>
        <c:axId val="157784704"/>
        <c:axId val="157668480"/>
        <c:axId val="0"/>
      </c:bar3DChart>
      <c:catAx>
        <c:axId val="157784704"/>
        <c:scaling>
          <c:orientation val="minMax"/>
        </c:scaling>
        <c:axPos val="b"/>
        <c:numFmt formatCode="General" sourceLinked="1"/>
        <c:tickLblPos val="low"/>
        <c:spPr>
          <a:ln w="44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522" b="1" i="0" u="none" strike="noStrike" baseline="0">
                <a:solidFill>
                  <a:schemeClr val="tx1"/>
                </a:solidFill>
                <a:latin typeface="Trebuchet MS"/>
                <a:ea typeface="Trebuchet MS"/>
                <a:cs typeface="Trebuchet MS"/>
              </a:defRPr>
            </a:pPr>
            <a:endParaRPr lang="ru-RU"/>
          </a:p>
        </c:txPr>
        <c:crossAx val="157668480"/>
        <c:crosses val="autoZero"/>
        <c:auto val="1"/>
        <c:lblAlgn val="ctr"/>
        <c:lblOffset val="100"/>
        <c:tickLblSkip val="1"/>
        <c:tickMarkSkip val="1"/>
      </c:catAx>
      <c:valAx>
        <c:axId val="157668480"/>
        <c:scaling>
          <c:orientation val="minMax"/>
          <c:max val="1500"/>
          <c:min val="100"/>
        </c:scaling>
        <c:delete val="1"/>
        <c:axPos val="l"/>
        <c:majorGridlines>
          <c:spPr>
            <a:ln w="444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one"/>
        <c:crossAx val="157784704"/>
        <c:crosses val="autoZero"/>
        <c:crossBetween val="between"/>
        <c:majorUnit val="200"/>
        <c:minorUnit val="200"/>
      </c:valAx>
      <c:spPr>
        <a:noFill/>
        <a:ln w="3558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522" b="1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75584173363413"/>
                  <c:y val="-8.2909258278661677E-2"/>
                </c:manualLayout>
              </c:layout>
              <c:tx>
                <c:rich>
                  <a:bodyPr/>
                  <a:lstStyle/>
                  <a:p>
                    <a:r>
                      <a:rPr lang="ru-RU" sz="2600" dirty="0" smtClean="0"/>
                      <a:t>НДФЛ</a:t>
                    </a:r>
                  </a:p>
                  <a:p>
                    <a:r>
                      <a:rPr lang="ru-RU" sz="2600" dirty="0" smtClean="0"/>
                      <a:t>433,3</a:t>
                    </a:r>
                    <a:endParaRPr lang="ru-RU" dirty="0" smtClean="0"/>
                  </a:p>
                </c:rich>
              </c:tx>
              <c:showVal val="1"/>
            </c:dLbl>
            <c:dLbl>
              <c:idx val="1"/>
              <c:layout>
                <c:manualLayout>
                  <c:x val="9.6928986843299245E-2"/>
                  <c:y val="2.0614592606593495E-2"/>
                </c:manualLayout>
              </c:layout>
              <c:tx>
                <c:rich>
                  <a:bodyPr/>
                  <a:lstStyle/>
                  <a:p>
                    <a:r>
                      <a:rPr lang="ru-RU" sz="2400" baseline="0" dirty="0" smtClean="0"/>
                      <a:t>78,2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8.2936642530158769E-2"/>
                  <c:y val="8.9329901295238504E-2"/>
                </c:manualLayout>
              </c:layout>
              <c:tx>
                <c:rich>
                  <a:bodyPr/>
                  <a:lstStyle/>
                  <a:p>
                    <a:r>
                      <a:rPr lang="ru-RU" sz="2600" smtClean="0"/>
                      <a:t>22,4</a:t>
                    </a:r>
                    <a:endParaRPr lang="ru-RU" dirty="0" smtClean="0"/>
                  </a:p>
                </c:rich>
              </c:tx>
              <c:showVal val="1"/>
            </c:dLbl>
            <c:dLbl>
              <c:idx val="3"/>
              <c:layout>
                <c:manualLayout>
                  <c:x val="5.4492114550441312E-2"/>
                  <c:y val="0.11681602477069652"/>
                </c:manualLayout>
              </c:layout>
              <c:tx>
                <c:rich>
                  <a:bodyPr/>
                  <a:lstStyle/>
                  <a:p>
                    <a:r>
                      <a:rPr lang="ru-RU" sz="2600" dirty="0" smtClean="0"/>
                      <a:t>59,4</a:t>
                    </a:r>
                    <a:endParaRPr lang="ru-RU" dirty="0" smtClean="0"/>
                  </a:p>
                </c:rich>
              </c:tx>
              <c:showVal val="1"/>
            </c:dLbl>
            <c:dLbl>
              <c:idx val="4"/>
              <c:layout>
                <c:manualLayout>
                  <c:x val="2.3529772505102031E-2"/>
                  <c:y val="0.11681602477069652"/>
                </c:manualLayout>
              </c:layout>
              <c:tx>
                <c:rich>
                  <a:bodyPr/>
                  <a:lstStyle/>
                  <a:p>
                    <a:r>
                      <a:rPr lang="ru-RU" sz="2600" dirty="0" smtClean="0"/>
                      <a:t>15,2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600" b="1" i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5"/>
                <c:pt idx="0">
                  <c:v>НДФЛ</c:v>
                </c:pt>
                <c:pt idx="1">
                  <c:v>УСН</c:v>
                </c:pt>
                <c:pt idx="2">
                  <c:v>Прочие налоговые доходы</c:v>
                </c:pt>
                <c:pt idx="3">
                  <c:v>аренда земли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433.3</c:v>
                </c:pt>
                <c:pt idx="1">
                  <c:v>78.2</c:v>
                </c:pt>
                <c:pt idx="2">
                  <c:v>22.4</c:v>
                </c:pt>
                <c:pt idx="3">
                  <c:v>59.4</c:v>
                </c:pt>
                <c:pt idx="4">
                  <c:v>15.2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7.2379130004345982E-2"/>
                  <c:y val="-0.209557939413201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9643155045843122E-3"/>
                  <c:y val="2.856679778196234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4,2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5,1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1410916697340356E-2"/>
                  <c:y val="4.25265687778713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smtClean="0"/>
                      <a:t>,8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3.3740212440164084E-2"/>
                  <c:y val="1.9872596315589543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bg2">
                        <a:lumMod val="10000"/>
                      </a:schemeClr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штрафы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63.4</c:v>
                </c:pt>
                <c:pt idx="1">
                  <c:v>4.2</c:v>
                </c:pt>
                <c:pt idx="2">
                  <c:v>5.0999999999999996</c:v>
                </c:pt>
                <c:pt idx="3">
                  <c:v>1.8</c:v>
                </c:pt>
              </c:numCache>
            </c:numRef>
          </c:val>
        </c:ser>
      </c:pie3DChart>
    </c:plotArea>
    <c:legend>
      <c:legendPos val="r"/>
      <c:legendEntry>
        <c:idx val="2"/>
        <c:txPr>
          <a:bodyPr/>
          <a:lstStyle/>
          <a:p>
            <a:pPr>
              <a:lnSpc>
                <a:spcPct val="200000"/>
              </a:lnSpc>
              <a:defRPr baseline="0"/>
            </a:pPr>
            <a:endParaRPr lang="ru-RU"/>
          </a:p>
        </c:txPr>
      </c:legendEntry>
      <c:legendEntry>
        <c:idx val="4"/>
        <c:delete val="1"/>
      </c:legendEntry>
      <c:layout>
        <c:manualLayout>
          <c:xMode val="edge"/>
          <c:yMode val="edge"/>
          <c:x val="0.63369254168888545"/>
          <c:y val="0.26360537999294054"/>
          <c:w val="0.357226612563326"/>
          <c:h val="0.54487476075091457"/>
        </c:manualLayout>
      </c:layout>
      <c:spPr>
        <a:solidFill>
          <a:srgbClr val="9BBB59">
            <a:lumMod val="20000"/>
            <a:lumOff val="80000"/>
            <a:alpha val="19000"/>
          </a:srgbClr>
        </a:solidFill>
      </c:spPr>
      <c:txPr>
        <a:bodyPr/>
        <a:lstStyle/>
        <a:p>
          <a:pPr>
            <a:lnSpc>
              <a:spcPct val="100000"/>
            </a:lnSpc>
            <a:defRPr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perspective val="0"/>
    </c:view3D>
    <c:plotArea>
      <c:layout>
        <c:manualLayout>
          <c:layoutTarget val="inner"/>
          <c:xMode val="edge"/>
          <c:yMode val="edge"/>
          <c:x val="8.261060848769276E-3"/>
          <c:y val="9.6656083312166768E-2"/>
          <c:w val="0.91412708977280366"/>
          <c:h val="0.893362241010195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15"/>
          <c:dPt>
            <c:idx val="3"/>
            <c:explosion val="38"/>
          </c:dPt>
          <c:dPt>
            <c:idx val="4"/>
            <c:spPr>
              <a:solidFill>
                <a:srgbClr val="FF99FF"/>
              </a:solidFill>
            </c:spPr>
          </c:dPt>
          <c:dLbls>
            <c:dLbl>
              <c:idx val="0"/>
              <c:layout>
                <c:manualLayout>
                  <c:x val="-6.5902578796561598E-2"/>
                  <c:y val="-3.2751091703056776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3.8681948424068781E-2"/>
                  <c:y val="-9.17030567685589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
</a:t>
                    </a:r>
                    <a:r>
                      <a:rPr lang="ru-RU" dirty="0" smtClean="0"/>
                      <a:t>11,8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4.3922681226451397E-2"/>
                  <c:y val="1.0917030567685589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7.1633237822349601E-3"/>
                  <c:y val="3.2751091703056776E-2"/>
                </c:manualLayout>
              </c:layout>
              <c:tx>
                <c:rich>
                  <a:bodyPr/>
                  <a:lstStyle/>
                  <a:p>
                    <a:pPr>
                      <a:defRPr sz="994" b="1"/>
                    </a:pPr>
                    <a:r>
                      <a:rPr lang="ru-RU" dirty="0" smtClean="0"/>
                      <a:t>Образование </a:t>
                    </a:r>
                  </a:p>
                  <a:p>
                    <a:pPr>
                      <a:defRPr sz="994" b="1"/>
                    </a:pPr>
                    <a:r>
                      <a:rPr lang="ru-RU" baseline="0" dirty="0" smtClean="0"/>
                      <a:t>966,2</a:t>
                    </a:r>
                    <a:endParaRPr lang="ru-RU" baseline="0" dirty="0"/>
                  </a:p>
                </c:rich>
              </c:tx>
              <c:numFmt formatCode="#,##0.0" sourceLinked="0"/>
              <c:spPr>
                <a:noFill/>
                <a:ln w="25367">
                  <a:noFill/>
                </a:ln>
              </c:spPr>
              <c:dLblPos val="bestFit"/>
              <c:showVal val="1"/>
              <c:separator>
</c:separator>
            </c:dLbl>
            <c:dLbl>
              <c:idx val="4"/>
              <c:layout>
                <c:manualLayout>
                  <c:x val="1.4326647564469914E-3"/>
                  <c:y val="0.17248908296943238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5"/>
              <c:layout>
                <c:manualLayout>
                  <c:x val="1.4326647564469914E-3"/>
                  <c:y val="-3.05676855895196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политика</a:t>
                    </a:r>
                  </a:p>
                  <a:p>
                    <a:r>
                      <a:rPr lang="ru-RU" baseline="0" dirty="0" smtClean="0"/>
                      <a:t>100,4</a:t>
                    </a:r>
                    <a:endParaRPr lang="ru-RU" baseline="0" dirty="0"/>
                  </a:p>
                </c:rich>
              </c:tx>
              <c:dLblPos val="bestFit"/>
              <c:showVal val="1"/>
              <c:separator>
</c:separator>
            </c:dLbl>
            <c:dLbl>
              <c:idx val="6"/>
              <c:layout>
                <c:manualLayout>
                  <c:x val="-0.12893982808022925"/>
                  <c:y val="-9.6069868995633231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Физкультура и спорт</a:t>
                    </a:r>
                  </a:p>
                  <a:p>
                    <a:r>
                      <a:rPr lang="ru-RU" sz="800" baseline="0" dirty="0" smtClean="0"/>
                      <a:t>33,0</a:t>
                    </a:r>
                    <a:endParaRPr lang="ru-RU" sz="800" baseline="0" dirty="0"/>
                  </a:p>
                </c:rich>
              </c:tx>
              <c:dLblPos val="bestFit"/>
              <c:showVal val="1"/>
              <c:separator>
</c:separator>
            </c:dLbl>
            <c:dLbl>
              <c:idx val="7"/>
              <c:layout>
                <c:manualLayout>
                  <c:x val="-6.6357760079417015E-3"/>
                  <c:y val="-0.1652891723687377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государственного и муниципального долга
</a:t>
                    </a:r>
                    <a:r>
                      <a:rPr lang="ru-RU" dirty="0" smtClean="0"/>
                      <a:t>0,5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eparator>
</c:separator>
            </c:dLbl>
            <c:dLbl>
              <c:idx val="8"/>
              <c:layout>
                <c:manualLayout>
                  <c:x val="7.3065902578796582E-2"/>
                  <c:y val="-0.26419213973799127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9"/>
              <c:layout>
                <c:manualLayout>
                  <c:x val="-2.1489971346704873E-2"/>
                  <c:y val="-3.2751091703056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СМИ
</a:t>
                    </a:r>
                    <a:r>
                      <a:rPr lang="ru-RU" dirty="0" smtClean="0"/>
                      <a:t>0,9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eparator>
</c:separator>
            </c:dLbl>
            <c:dLbl>
              <c:idx val="10"/>
              <c:layout>
                <c:manualLayout>
                  <c:x val="3.2951289398280799E-2"/>
                  <c:y val="-3.2751091703056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ЖКХ
</a:t>
                    </a:r>
                    <a:r>
                      <a:rPr lang="ru-RU" dirty="0" smtClean="0"/>
                      <a:t>2,5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eparator>
</c:separator>
            </c:dLbl>
            <c:spPr>
              <a:noFill/>
              <a:ln w="25367">
                <a:noFill/>
              </a:ln>
            </c:spPr>
            <c:txPr>
              <a:bodyPr/>
              <a:lstStyle/>
              <a:p>
                <a:pPr>
                  <a:defRPr sz="994" b="1"/>
                </a:pPr>
                <a:endParaRPr lang="ru-RU"/>
              </a:p>
            </c:txPr>
            <c:dLblPos val="outEnd"/>
            <c:showVal val="1"/>
            <c:showCatName val="1"/>
            <c:separator>
</c:separator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 и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субъектов РФ и муниципальных образований</c:v>
                </c:pt>
                <c:pt idx="9">
                  <c:v>СМИ</c:v>
                </c:pt>
                <c:pt idx="10">
                  <c:v>ЖКХ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167.7</c:v>
                </c:pt>
                <c:pt idx="1">
                  <c:v>23</c:v>
                </c:pt>
                <c:pt idx="2">
                  <c:v>60.2</c:v>
                </c:pt>
                <c:pt idx="3">
                  <c:v>966.2</c:v>
                </c:pt>
                <c:pt idx="4">
                  <c:v>72.900000000000006</c:v>
                </c:pt>
                <c:pt idx="5">
                  <c:v>100.4</c:v>
                </c:pt>
                <c:pt idx="6">
                  <c:v>33</c:v>
                </c:pt>
                <c:pt idx="7">
                  <c:v>10</c:v>
                </c:pt>
                <c:pt idx="8">
                  <c:v>142.4</c:v>
                </c:pt>
                <c:pt idx="9">
                  <c:v>10</c:v>
                </c:pt>
                <c:pt idx="10">
                  <c:v>12</c:v>
                </c:pt>
              </c:numCache>
            </c:numRef>
          </c:val>
        </c:ser>
      </c:pie3DChart>
      <c:spPr>
        <a:noFill/>
        <a:ln w="25367">
          <a:noFill/>
        </a:ln>
      </c:spPr>
    </c:plotArea>
    <c:plotVisOnly val="1"/>
    <c:dispBlanksAs val="zero"/>
  </c:chart>
  <c:txPr>
    <a:bodyPr/>
    <a:lstStyle/>
    <a:p>
      <a:pPr>
        <a:defRPr sz="1787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Всего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1 558,5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1442,3</c:v>
                </c:pt>
              </c:strCache>
            </c:strRef>
          </c:tx>
          <c:explosion val="25"/>
          <c:dPt>
            <c:idx val="0"/>
            <c:spPr>
              <a:solidFill>
                <a:srgbClr val="006666"/>
              </a:solidFill>
            </c:spPr>
          </c:dPt>
          <c:dPt>
            <c:idx val="1"/>
            <c:explosion val="29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МП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1255.0999999999999</c:v>
                </c:pt>
                <c:pt idx="1">
                  <c:v>187.2</c:v>
                </c:pt>
              </c:numCache>
            </c:numRef>
          </c:val>
        </c:ser>
        <c:firstSliceAng val="0"/>
      </c:pieChart>
    </c:plotArea>
    <c:plotVisOnly val="1"/>
  </c:chart>
  <c:spPr>
    <a:ln w="47625">
      <a:solidFill>
        <a:srgbClr val="006666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0103783902012263E-2"/>
          <c:y val="1.907234208946534E-2"/>
          <c:w val="0.61026301399825023"/>
          <c:h val="0.9612386342397840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noFill/>
          </c:spPr>
          <c:explosion val="15"/>
          <c:dPt>
            <c:idx val="0"/>
            <c:explosion val="2"/>
            <c:spPr>
              <a:noFill/>
              <a:ln w="47625">
                <a:solidFill>
                  <a:srgbClr val="006666"/>
                </a:solidFill>
              </a:ln>
            </c:spPr>
          </c:dPt>
          <c:dPt>
            <c:idx val="1"/>
            <c:spPr>
              <a:noFill/>
              <a:ln w="47625">
                <a:solidFill>
                  <a:srgbClr val="0066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explosion val="0"/>
            <c:spPr>
              <a:noFill/>
              <a:ln w="50800" cap="rnd">
                <a:solidFill>
                  <a:srgbClr val="006666"/>
                </a:solidFill>
                <a:bevel/>
              </a:ln>
            </c:spPr>
          </c:dPt>
          <c:dPt>
            <c:idx val="3"/>
            <c:spPr>
              <a:noFill/>
              <a:ln w="47625">
                <a:solidFill>
                  <a:srgbClr val="006666"/>
                </a:solidFill>
              </a:ln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4"/>
            <c:explosion val="0"/>
            <c:spPr>
              <a:noFill/>
              <a:ln w="47625">
                <a:solidFill>
                  <a:srgbClr val="C00000"/>
                </a:solidFill>
              </a:ln>
            </c:spPr>
          </c:dPt>
          <c:dPt>
            <c:idx val="5"/>
            <c:spPr>
              <a:noFill/>
              <a:ln w="47625">
                <a:solidFill>
                  <a:schemeClr val="tx1"/>
                </a:solidFill>
              </a:ln>
            </c:spPr>
          </c:dPt>
          <c:dPt>
            <c:idx val="6"/>
            <c:explosion val="0"/>
            <c:spPr>
              <a:noFill/>
              <a:ln w="47625">
                <a:solidFill>
                  <a:srgbClr val="C00000"/>
                </a:solidFill>
              </a:ln>
            </c:spPr>
          </c:dPt>
          <c:dPt>
            <c:idx val="7"/>
            <c:spPr>
              <a:noFill/>
              <a:ln w="47625">
                <a:solidFill>
                  <a:srgbClr val="006666"/>
                </a:solidFill>
              </a:ln>
            </c:spPr>
          </c:dPt>
          <c:dPt>
            <c:idx val="8"/>
            <c:spPr>
              <a:noFill/>
              <a:ln w="47625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prstClr val="black">
                        <a:alpha val="84000"/>
                      </a:prstClr>
                    </a:gs>
                    <a:gs pos="100000">
                      <a:srgbClr val="1F497D">
                        <a:lumMod val="20000"/>
                        <a:lumOff val="80000"/>
                        <a:alpha val="83000"/>
                      </a:srgbClr>
                    </a:gs>
                  </a:gsLst>
                  <a:lin ang="5400000" scaled="0"/>
                </a:gradFill>
              </a:ln>
            </c:spPr>
          </c:dPt>
          <c:dPt>
            <c:idx val="9"/>
            <c:explosion val="0"/>
            <c:spPr>
              <a:noFill/>
              <a:ln w="47625">
                <a:solidFill>
                  <a:srgbClr val="C00000"/>
                </a:solidFill>
              </a:ln>
            </c:spPr>
          </c:dPt>
          <c:dPt>
            <c:idx val="10"/>
            <c:spPr>
              <a:noFill/>
              <a:ln w="47625"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0.37885487751531277"/>
                  <c:y val="0.43334714263689944"/>
                </c:manualLayout>
              </c:layout>
              <c:tx>
                <c:rich>
                  <a:bodyPr/>
                  <a:lstStyle/>
                  <a:p>
                    <a:r>
                      <a:rPr lang="ru-RU" b="1" i="1" baseline="0" dirty="0" smtClean="0"/>
                      <a:t>О</a:t>
                    </a:r>
                    <a:r>
                      <a:rPr lang="ru-RU" dirty="0" smtClean="0"/>
                      <a:t>бразование</a:t>
                    </a:r>
                  </a:p>
                  <a:p>
                    <a:r>
                      <a:rPr lang="ru-RU" dirty="0" smtClean="0"/>
                      <a:t>1 013,0</a:t>
                    </a:r>
                    <a:endParaRPr lang="ru-RU" dirty="0"/>
                  </a:p>
                </c:rich>
              </c:tx>
              <c:dLblPos val="bestFit"/>
              <c:showCatName val="1"/>
              <c:separator> </c:separator>
            </c:dLbl>
            <c:dLbl>
              <c:idx val="1"/>
              <c:layout>
                <c:manualLayout>
                  <c:x val="-0.51234262904636907"/>
                  <c:y val="0.49324518413930862"/>
                </c:manualLayout>
              </c:layout>
              <c:tx>
                <c:rich>
                  <a:bodyPr/>
                  <a:lstStyle/>
                  <a:p>
                    <a:r>
                      <a:rPr lang="ru-RU" b="1" i="1" baseline="0" dirty="0" smtClean="0"/>
                      <a:t>С</a:t>
                    </a:r>
                    <a:r>
                      <a:rPr lang="ru-RU" dirty="0" smtClean="0"/>
                      <a:t>оц.</a:t>
                    </a:r>
                    <a:endParaRPr lang="en-US" dirty="0" smtClean="0"/>
                  </a:p>
                  <a:p>
                    <a:r>
                      <a:rPr lang="ru-RU" dirty="0" smtClean="0"/>
                      <a:t>поддержка</a:t>
                    </a:r>
                  </a:p>
                  <a:p>
                    <a:r>
                      <a:rPr lang="ru-RU" dirty="0" smtClean="0"/>
                      <a:t>58,4</a:t>
                    </a:r>
                    <a:endParaRPr lang="ru-RU" dirty="0"/>
                  </a:p>
                </c:rich>
              </c:tx>
              <c:dLblPos val="bestFit"/>
              <c:showCatName val="1"/>
              <c:separator> </c:separator>
            </c:dLbl>
            <c:dLbl>
              <c:idx val="2"/>
              <c:layout>
                <c:manualLayout>
                  <c:x val="-0.1569444444444445"/>
                  <c:y val="-0.24760024037740222"/>
                </c:manualLayout>
              </c:layout>
              <c:tx>
                <c:rich>
                  <a:bodyPr/>
                  <a:lstStyle/>
                  <a:p>
                    <a:r>
                      <a:rPr lang="ru-RU" b="1" i="1" baseline="0" dirty="0" smtClean="0"/>
                      <a:t>К</a:t>
                    </a:r>
                    <a:r>
                      <a:rPr lang="ru-RU" dirty="0" smtClean="0"/>
                      <a:t>ультура</a:t>
                    </a:r>
                  </a:p>
                  <a:p>
                    <a:r>
                      <a:rPr lang="ru-RU" dirty="0" smtClean="0"/>
                      <a:t>105,1</a:t>
                    </a:r>
                    <a:endParaRPr lang="ru-RU" dirty="0"/>
                  </a:p>
                </c:rich>
              </c:tx>
              <c:dLblPos val="bestFit"/>
              <c:showCatName val="1"/>
              <c:separator> </c:separator>
            </c:dLbl>
            <c:dLbl>
              <c:idx val="3"/>
              <c:layout>
                <c:manualLayout>
                  <c:x val="-3.1676837270341346E-2"/>
                  <c:y val="-0.5285975747877113"/>
                </c:manualLayout>
              </c:layout>
              <c:tx>
                <c:rich>
                  <a:bodyPr/>
                  <a:lstStyle/>
                  <a:p>
                    <a:r>
                      <a:rPr lang="ru-RU" b="1" i="1" baseline="0" dirty="0" smtClean="0"/>
                      <a:t>Ф</a:t>
                    </a:r>
                    <a:r>
                      <a:rPr lang="ru-RU" dirty="0" smtClean="0"/>
                      <a:t>инансы</a:t>
                    </a:r>
                  </a:p>
                  <a:p>
                    <a:r>
                      <a:rPr lang="ru-RU" dirty="0" smtClean="0"/>
                      <a:t>143,0</a:t>
                    </a:r>
                    <a:endParaRPr lang="ru-RU" dirty="0"/>
                  </a:p>
                </c:rich>
              </c:tx>
              <c:dLblPos val="bestFit"/>
              <c:showCatName val="1"/>
              <c:separator> </c:separator>
            </c:dLbl>
            <c:dLbl>
              <c:idx val="4"/>
              <c:layout>
                <c:manualLayout>
                  <c:x val="-1.2419181977252844E-2"/>
                  <c:y val="-0.68250281210743025"/>
                </c:manualLayout>
              </c:layout>
              <c:tx>
                <c:rich>
                  <a:bodyPr/>
                  <a:lstStyle/>
                  <a:p>
                    <a:pPr>
                      <a:defRPr sz="1400" b="1" i="1" baseline="0">
                        <a:solidFill>
                          <a:srgbClr val="C00000"/>
                        </a:solidFill>
                      </a:defRPr>
                    </a:pPr>
                    <a:r>
                      <a:rPr lang="ru-RU" sz="1300" b="1" i="1" baseline="0" dirty="0">
                        <a:solidFill>
                          <a:schemeClr val="tx1"/>
                        </a:solidFill>
                      </a:rPr>
                      <a:t>Э</a:t>
                    </a:r>
                    <a:r>
                      <a:rPr lang="ru-RU" sz="1300" baseline="0" dirty="0">
                        <a:solidFill>
                          <a:schemeClr val="tx1"/>
                        </a:solidFill>
                      </a:rPr>
                      <a:t>кономическая 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активность</a:t>
                    </a:r>
                  </a:p>
                  <a:p>
                    <a:pPr>
                      <a:defRPr sz="1400" b="1" i="1" baseline="0">
                        <a:solidFill>
                          <a:srgbClr val="C00000"/>
                        </a:solidFill>
                      </a:defRPr>
                    </a:pP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              8,1</a:t>
                    </a:r>
                    <a:endParaRPr lang="ru-RU" sz="1300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solidFill>
                    <a:prstClr val="black"/>
                  </a:solidFill>
                </a:ln>
              </c:spPr>
              <c:dLblPos val="bestFit"/>
              <c:showCatName val="1"/>
              <c:separator> </c:separator>
            </c:dLbl>
            <c:dLbl>
              <c:idx val="5"/>
              <c:layout>
                <c:manualLayout>
                  <c:x val="0.28656222659667541"/>
                  <c:y val="-0.7496612127095027"/>
                </c:manualLayout>
              </c:layout>
              <c:tx>
                <c:rich>
                  <a:bodyPr/>
                  <a:lstStyle/>
                  <a:p>
                    <a:pPr>
                      <a:defRPr sz="1400" b="1" i="1" baseline="0"/>
                    </a:pPr>
                    <a:r>
                      <a:rPr lang="ru-RU" b="1" i="1" baseline="0" dirty="0" smtClean="0">
                        <a:solidFill>
                          <a:srgbClr val="006666"/>
                        </a:solidFill>
                      </a:rPr>
                      <a:t>Д</a:t>
                    </a:r>
                    <a:r>
                      <a:rPr lang="ru-RU" baseline="0" dirty="0" smtClean="0">
                        <a:solidFill>
                          <a:srgbClr val="006666"/>
                        </a:solidFill>
                      </a:rPr>
                      <a:t>ороги</a:t>
                    </a:r>
                  </a:p>
                  <a:p>
                    <a:pPr>
                      <a:defRPr sz="1400" b="1" i="1" baseline="0"/>
                    </a:pPr>
                    <a:r>
                      <a:rPr lang="ru-RU" baseline="0" dirty="0" smtClean="0">
                        <a:solidFill>
                          <a:srgbClr val="006666"/>
                        </a:solidFill>
                      </a:rPr>
                      <a:t>39,6</a:t>
                    </a:r>
                    <a:endParaRPr lang="ru-RU" baseline="0" dirty="0">
                      <a:solidFill>
                        <a:srgbClr val="006666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 w="19050">
                  <a:solidFill>
                    <a:prstClr val="black"/>
                  </a:solidFill>
                </a:ln>
              </c:spPr>
              <c:dLblPos val="bestFit"/>
              <c:showCatName val="1"/>
              <c:separator> </c:separator>
            </c:dLbl>
            <c:dLbl>
              <c:idx val="6"/>
              <c:layout>
                <c:manualLayout>
                  <c:x val="1.210958005249344E-3"/>
                  <c:y val="-8.3747681582663023E-3"/>
                </c:manualLayout>
              </c:layout>
              <c:tx>
                <c:rich>
                  <a:bodyPr/>
                  <a:lstStyle/>
                  <a:p>
                    <a:pPr>
                      <a:defRPr sz="1400" b="1" i="1" baseline="0">
                        <a:solidFill>
                          <a:srgbClr val="C00000"/>
                        </a:solidFill>
                      </a:defRPr>
                    </a:pPr>
                    <a:r>
                      <a:rPr lang="ru-RU" sz="1600" b="1" i="1" baseline="0" dirty="0" smtClean="0">
                        <a:solidFill>
                          <a:srgbClr val="C00000"/>
                        </a:solidFill>
                      </a:rPr>
                      <a:t>С</a:t>
                    </a:r>
                    <a:r>
                      <a:rPr lang="ru-RU" sz="1600" baseline="0" dirty="0" smtClean="0">
                        <a:solidFill>
                          <a:srgbClr val="C00000"/>
                        </a:solidFill>
                      </a:rPr>
                      <a:t>обственность</a:t>
                    </a:r>
                  </a:p>
                  <a:p>
                    <a:pPr>
                      <a:defRPr sz="1400" b="1" i="1" baseline="0">
                        <a:solidFill>
                          <a:srgbClr val="C00000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rgbClr val="C00000"/>
                        </a:solidFill>
                      </a:rPr>
                      <a:t>11,6</a:t>
                    </a:r>
                    <a:endParaRPr lang="ru-RU" sz="1400" baseline="0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solidFill>
                    <a:prstClr val="black"/>
                  </a:solidFill>
                </a:ln>
              </c:spPr>
              <c:dLblPos val="bestFit"/>
              <c:showCatName val="1"/>
              <c:separator> </c:separator>
            </c:dLbl>
            <c:dLbl>
              <c:idx val="7"/>
              <c:layout>
                <c:manualLayout>
                  <c:x val="0.24925568678915139"/>
                  <c:y val="0.55406520845278551"/>
                </c:manualLayout>
              </c:layout>
              <c:tx>
                <c:rich>
                  <a:bodyPr/>
                  <a:lstStyle/>
                  <a:p>
                    <a:pPr>
                      <a:defRPr sz="1400" b="1" i="1" baseline="0">
                        <a:solidFill>
                          <a:srgbClr val="006666"/>
                        </a:solidFill>
                      </a:defRPr>
                    </a:pPr>
                    <a:r>
                      <a:rPr lang="ru-RU" b="1" i="1" baseline="0" dirty="0" smtClean="0">
                        <a:solidFill>
                          <a:srgbClr val="006666"/>
                        </a:solidFill>
                      </a:rPr>
                      <a:t>Б</a:t>
                    </a:r>
                    <a:r>
                      <a:rPr lang="ru-RU" baseline="0" dirty="0" smtClean="0">
                        <a:solidFill>
                          <a:srgbClr val="006666"/>
                        </a:solidFill>
                      </a:rPr>
                      <a:t>езопасность</a:t>
                    </a:r>
                  </a:p>
                  <a:p>
                    <a:pPr>
                      <a:defRPr sz="1400" b="1" i="1" baseline="0">
                        <a:solidFill>
                          <a:srgbClr val="006666"/>
                        </a:solidFill>
                      </a:defRPr>
                    </a:pPr>
                    <a:r>
                      <a:rPr lang="ru-RU" baseline="0" dirty="0" smtClean="0">
                        <a:solidFill>
                          <a:srgbClr val="006666"/>
                        </a:solidFill>
                      </a:rPr>
                      <a:t>11,8</a:t>
                    </a:r>
                    <a:endParaRPr lang="ru-RU" baseline="0" dirty="0">
                      <a:solidFill>
                        <a:srgbClr val="006666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solidFill>
                    <a:prstClr val="black"/>
                  </a:solidFill>
                </a:ln>
              </c:spPr>
              <c:dLblPos val="bestFit"/>
              <c:showCatName val="1"/>
              <c:separator> </c:separator>
            </c:dLbl>
            <c:dLbl>
              <c:idx val="8"/>
              <c:layout>
                <c:manualLayout>
                  <c:x val="0"/>
                  <c:y val="0.6869497940491186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 b="1" i="1" baseline="0"/>
                    </a:pPr>
                    <a:r>
                      <a:rPr lang="ru-RU" sz="1200" b="1" i="1" baseline="0" dirty="0">
                        <a:solidFill>
                          <a:srgbClr val="C00000"/>
                        </a:solidFill>
                      </a:rPr>
                      <a:t>Общественное </a:t>
                    </a:r>
                    <a:r>
                      <a:rPr lang="ru-RU" sz="1200" b="1" i="1" baseline="0" dirty="0" smtClean="0">
                        <a:solidFill>
                          <a:srgbClr val="C00000"/>
                        </a:solidFill>
                      </a:rPr>
                      <a:t>развитие</a:t>
                    </a:r>
                  </a:p>
                  <a:p>
                    <a:pPr>
                      <a:defRPr sz="1400" b="1" i="1" baseline="0"/>
                    </a:pPr>
                    <a:r>
                      <a:rPr lang="ru-RU" sz="1200" b="1" i="1" baseline="0" dirty="0" smtClean="0">
                        <a:solidFill>
                          <a:srgbClr val="C00000"/>
                        </a:solidFill>
                      </a:rPr>
                      <a:t>3,8</a:t>
                    </a:r>
                  </a:p>
                </c:rich>
              </c:tx>
              <c:numFmt formatCode="General" sourceLinked="0"/>
              <c:spPr>
                <a:noFill/>
                <a:ln>
                  <a:solidFill>
                    <a:prstClr val="black"/>
                  </a:solidFill>
                </a:ln>
              </c:spPr>
              <c:dLblPos val="bestFit"/>
              <c:showCatName val="1"/>
              <c:separator> </c:separator>
            </c:dLbl>
            <c:dLbl>
              <c:idx val="9"/>
              <c:layout>
                <c:manualLayout>
                  <c:x val="-2.4186570428696416E-2"/>
                  <c:y val="-5.3628731849450502E-2"/>
                </c:manualLayout>
              </c:layout>
              <c:tx>
                <c:rich>
                  <a:bodyPr rot="60000"/>
                  <a:lstStyle/>
                  <a:p>
                    <a:pPr>
                      <a:defRPr sz="1400" b="1" i="1" baseline="0"/>
                    </a:pPr>
                    <a:r>
                      <a:rPr lang="ru-RU" sz="1200" b="1" i="1" baseline="0" dirty="0">
                        <a:solidFill>
                          <a:srgbClr val="C00000"/>
                        </a:solidFill>
                      </a:rPr>
                      <a:t>С</a:t>
                    </a:r>
                    <a:r>
                      <a:rPr lang="ru-RU" sz="1200" baseline="0" dirty="0">
                        <a:solidFill>
                          <a:srgbClr val="C00000"/>
                        </a:solidFill>
                      </a:rPr>
                      <a:t>ельское </a:t>
                    </a:r>
                    <a:endParaRPr lang="en-US" sz="1200" baseline="0" dirty="0" smtClean="0">
                      <a:solidFill>
                        <a:srgbClr val="C00000"/>
                      </a:solidFill>
                    </a:endParaRPr>
                  </a:p>
                  <a:p>
                    <a:pPr>
                      <a:defRPr sz="1400" b="1" i="1" baseline="0"/>
                    </a:pPr>
                    <a:r>
                      <a:rPr lang="ru-RU" sz="1200" baseline="0" dirty="0" smtClean="0">
                        <a:solidFill>
                          <a:srgbClr val="C00000"/>
                        </a:solidFill>
                      </a:rPr>
                      <a:t>хозяйство</a:t>
                    </a:r>
                  </a:p>
                  <a:p>
                    <a:pPr>
                      <a:defRPr sz="1400" b="1" i="1" baseline="0"/>
                    </a:pPr>
                    <a:r>
                      <a:rPr lang="ru-RU" sz="1400" baseline="0" dirty="0" smtClean="0">
                        <a:solidFill>
                          <a:srgbClr val="C00000"/>
                        </a:solidFill>
                      </a:rPr>
                      <a:t>5,6</a:t>
                    </a:r>
                    <a:endParaRPr lang="ru-RU" sz="1400" baseline="0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 w="19050">
                  <a:solidFill>
                    <a:prstClr val="black"/>
                  </a:solidFill>
                </a:ln>
              </c:spPr>
              <c:dLblPos val="bestFit"/>
              <c:showCatName val="1"/>
              <c:separator> </c:separator>
            </c:dLbl>
            <c:dLbl>
              <c:idx val="10"/>
              <c:layout>
                <c:manualLayout>
                  <c:x val="0.11208978565179351"/>
                  <c:y val="-3.578820260573819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baseline="0" dirty="0" smtClean="0"/>
                      <a:t>Газопровод</a:t>
                    </a:r>
                  </a:p>
                  <a:p>
                    <a:r>
                      <a:rPr lang="ru-RU" sz="1400" b="1" i="1" baseline="0" dirty="0" smtClean="0"/>
                      <a:t>0,6</a:t>
                    </a:r>
                    <a:endParaRPr lang="ru-RU" sz="1400" b="1" i="1" baseline="0" dirty="0"/>
                  </a:p>
                </c:rich>
              </c:tx>
              <c:dLblPos val="bestFit"/>
              <c:showCatName val="1"/>
              <c:separator> </c:separator>
            </c:dLbl>
            <c:numFmt formatCode="General" sourceLinked="0"/>
            <c:spPr>
              <a:noFill/>
              <a:ln>
                <a:solidFill>
                  <a:prstClr val="black"/>
                </a:solidFill>
              </a:ln>
            </c:spPr>
            <c:txPr>
              <a:bodyPr/>
              <a:lstStyle/>
              <a:p>
                <a:pPr>
                  <a:defRPr sz="1400" b="1" i="1" baseline="0"/>
                </a:pPr>
                <a:endParaRPr lang="ru-RU"/>
              </a:p>
            </c:txPr>
            <c:dLblPos val="ctr"/>
            <c:showCatName val="1"/>
            <c:separator> </c:separator>
          </c:dLbls>
          <c:cat>
            <c:strRef>
              <c:f>Лист1!$A$2:$A$12</c:f>
              <c:strCache>
                <c:ptCount val="11"/>
                <c:pt idx="0">
                  <c:v>Дороги</c:v>
                </c:pt>
                <c:pt idx="1">
                  <c:v>Образование</c:v>
                </c:pt>
                <c:pt idx="2">
                  <c:v>Безопасность</c:v>
                </c:pt>
                <c:pt idx="3">
                  <c:v>Соц.поддержка</c:v>
                </c:pt>
                <c:pt idx="4">
                  <c:v>Общественное развитие</c:v>
                </c:pt>
                <c:pt idx="5">
                  <c:v>Культура</c:v>
                </c:pt>
                <c:pt idx="6">
                  <c:v>Собственность</c:v>
                </c:pt>
                <c:pt idx="7">
                  <c:v>Финансы</c:v>
                </c:pt>
                <c:pt idx="8">
                  <c:v>Экономическая активность</c:v>
                </c:pt>
                <c:pt idx="9">
                  <c:v>Сельское хозяйство</c:v>
                </c:pt>
                <c:pt idx="10">
                  <c:v>Газопровод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41.5</c:v>
                </c:pt>
                <c:pt idx="1">
                  <c:v>795.1</c:v>
                </c:pt>
                <c:pt idx="2">
                  <c:v>28.2</c:v>
                </c:pt>
                <c:pt idx="3">
                  <c:v>81.8</c:v>
                </c:pt>
                <c:pt idx="4">
                  <c:v>23.6</c:v>
                </c:pt>
                <c:pt idx="5">
                  <c:v>131.69999999999999</c:v>
                </c:pt>
                <c:pt idx="6">
                  <c:v>31.5</c:v>
                </c:pt>
                <c:pt idx="7">
                  <c:v>168.7</c:v>
                </c:pt>
                <c:pt idx="8">
                  <c:v>37.5</c:v>
                </c:pt>
                <c:pt idx="9">
                  <c:v>25.5</c:v>
                </c:pt>
                <c:pt idx="10">
                  <c:v>37.9</c:v>
                </c:pt>
              </c:numCache>
            </c:numRef>
          </c:val>
        </c:ser>
        <c:firstSliceAng val="332"/>
      </c:pieChart>
      <c:spPr>
        <a:noFill/>
        <a:ln cap="rnd">
          <a:noFill/>
        </a:ln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7446948879007623E-2"/>
          <c:y val="2.6168212731755049E-2"/>
          <c:w val="0.66692155272357645"/>
          <c:h val="0.8883136907492257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за счет ОБ</c:v>
                </c:pt>
              </c:strCache>
            </c:strRef>
          </c:tx>
          <c:dLbls>
            <c:txPr>
              <a:bodyPr/>
              <a:lstStyle/>
              <a:p>
                <a:pPr>
                  <a:defRPr b="1" i="0" baseline="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80.599999999999994</c:v>
                </c:pt>
                <c:pt idx="1">
                  <c:v>81.400000000000006</c:v>
                </c:pt>
                <c:pt idx="2">
                  <c:v>105.5</c:v>
                </c:pt>
                <c:pt idx="3">
                  <c:v>99.2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за счет БМР</c:v>
                </c:pt>
              </c:strCache>
            </c:strRef>
          </c:tx>
          <c:dLbls>
            <c:dLbl>
              <c:idx val="2"/>
              <c:layout>
                <c:manualLayout>
                  <c:x val="-3.9108826674443542E-2"/>
                  <c:y val="-4.632881242267623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0686789151356123E-2"/>
                  <c:y val="-4.926566998508446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b="1" i="0" baseline="0">
                    <a:solidFill>
                      <a:srgbClr val="006666"/>
                    </a:solidFill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20.6</c:v>
                </c:pt>
                <c:pt idx="1">
                  <c:v>21.4</c:v>
                </c:pt>
                <c:pt idx="2">
                  <c:v>22.2</c:v>
                </c:pt>
                <c:pt idx="3">
                  <c:v>22.8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МБТ</c:v>
                </c:pt>
              </c:strCache>
            </c:strRef>
          </c:tx>
          <c:dLbls>
            <c:dLbl>
              <c:idx val="2"/>
              <c:layout>
                <c:manualLayout>
                  <c:x val="-4.6041727422960955E-2"/>
                  <c:y val="5.220275879611965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2110430640614376E-2"/>
                  <c:y val="4.6329043671303055E-2"/>
                </c:manualLayout>
              </c:layout>
              <c:dLblPos val="r"/>
              <c:showVal val="1"/>
            </c:dLbl>
            <c:txPr>
              <a:bodyPr rot="0"/>
              <a:lstStyle/>
              <a:p>
                <a:pPr>
                  <a:defRPr b="1" i="0" baseline="0">
                    <a:solidFill>
                      <a:srgbClr val="7030A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27.5</c:v>
                </c:pt>
                <c:pt idx="1">
                  <c:v>17.7</c:v>
                </c:pt>
                <c:pt idx="2">
                  <c:v>20.399999999999999</c:v>
                </c:pt>
                <c:pt idx="3">
                  <c:v>20.399999999999999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Соственные доходы поселений</c:v>
                </c:pt>
              </c:strCache>
            </c:strRef>
          </c:tx>
          <c:dLbls>
            <c:txPr>
              <a:bodyPr/>
              <a:lstStyle/>
              <a:p>
                <a:pPr>
                  <a:defRPr b="1" i="0" baseline="0">
                    <a:solidFill>
                      <a:schemeClr val="accent4"/>
                    </a:solidFill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202.8</c:v>
                </c:pt>
                <c:pt idx="1">
                  <c:v>223.6</c:v>
                </c:pt>
                <c:pt idx="2">
                  <c:v>236</c:v>
                </c:pt>
                <c:pt idx="3">
                  <c:v>252.9</c:v>
                </c:pt>
              </c:numCache>
            </c:numRef>
          </c:val>
        </c:ser>
        <c:marker val="1"/>
        <c:axId val="167138816"/>
        <c:axId val="167140352"/>
      </c:lineChart>
      <c:catAx>
        <c:axId val="167138816"/>
        <c:scaling>
          <c:orientation val="minMax"/>
        </c:scaling>
        <c:axPos val="b"/>
        <c:numFmt formatCode="General" sourceLinked="1"/>
        <c:tickLblPos val="nextTo"/>
        <c:crossAx val="167140352"/>
        <c:crosses val="autoZero"/>
        <c:auto val="1"/>
        <c:lblAlgn val="ctr"/>
        <c:lblOffset val="100"/>
      </c:catAx>
      <c:valAx>
        <c:axId val="167140352"/>
        <c:scaling>
          <c:orientation val="minMax"/>
          <c:max val="260"/>
          <c:min val="0"/>
        </c:scaling>
        <c:axPos val="l"/>
        <c:majorGridlines/>
        <c:numFmt formatCode="General" sourceLinked="1"/>
        <c:tickLblPos val="nextTo"/>
        <c:crossAx val="167138816"/>
        <c:crosses val="autoZero"/>
        <c:crossBetween val="between"/>
        <c:majorUnit val="25"/>
        <c:min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10D88-3E21-43B4-ACA3-E7361150DFB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A5C4F0-D990-4D5F-88F9-BBD5D47447B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Рассмотрение и утверждение бюджета</a:t>
          </a:r>
          <a:endParaRPr lang="ru-RU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4C6FFBB8-8BEF-4222-89E5-F0AC7FC413C1}" type="parTrans" cxnId="{6973BB26-E6F9-4C9F-9030-ACE85AF0F381}">
      <dgm:prSet/>
      <dgm:spPr/>
      <dgm:t>
        <a:bodyPr/>
        <a:lstStyle/>
        <a:p>
          <a:endParaRPr lang="ru-RU"/>
        </a:p>
      </dgm:t>
    </dgm:pt>
    <dgm:pt modelId="{E8EFFFE3-66D6-4ABE-B12B-B52C5760E0B1}" type="sibTrans" cxnId="{6973BB26-E6F9-4C9F-9030-ACE85AF0F381}">
      <dgm:prSet/>
      <dgm:spPr>
        <a:gradFill rotWithShape="0">
          <a:gsLst>
            <a:gs pos="0">
              <a:srgbClr val="FF0000"/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97764EF-95D9-446E-BC35-907C1E4AD508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Исполнение бюджета</a:t>
          </a:r>
          <a:endParaRPr lang="ru-RU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57FE17F8-441C-4C7A-B469-83D623B940E4}" type="parTrans" cxnId="{8FEE8036-4CF0-4D3D-AC7B-3B9430F11A30}">
      <dgm:prSet/>
      <dgm:spPr/>
      <dgm:t>
        <a:bodyPr/>
        <a:lstStyle/>
        <a:p>
          <a:endParaRPr lang="ru-RU"/>
        </a:p>
      </dgm:t>
    </dgm:pt>
    <dgm:pt modelId="{79401040-E51C-49E3-8F93-B447A5951CF7}" type="sibTrans" cxnId="{8FEE8036-4CF0-4D3D-AC7B-3B9430F11A30}">
      <dgm:prSet/>
      <dgm:spPr>
        <a:gradFill rotWithShape="0">
          <a:gsLst>
            <a:gs pos="0">
              <a:srgbClr val="FF0000"/>
            </a:gs>
            <a:gs pos="40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4687248D-AB13-4375-8B7C-988C24B0C6D2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Контроль за исполнением бюджета</a:t>
          </a:r>
          <a:endParaRPr lang="ru-RU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129D1CF4-0ABF-43FE-A07C-878458D895F8}" type="parTrans" cxnId="{7337C562-F5E7-4730-8A24-01844693D304}">
      <dgm:prSet/>
      <dgm:spPr/>
      <dgm:t>
        <a:bodyPr/>
        <a:lstStyle/>
        <a:p>
          <a:endParaRPr lang="ru-RU"/>
        </a:p>
      </dgm:t>
    </dgm:pt>
    <dgm:pt modelId="{CC6D6144-28C0-4888-A29F-D5B892055AFB}" type="sibTrans" cxnId="{7337C562-F5E7-4730-8A24-01844693D304}">
      <dgm:prSet/>
      <dgm:spPr>
        <a:gradFill rotWithShape="0">
          <a:gsLst>
            <a:gs pos="0">
              <a:srgbClr val="FF0000"/>
            </a:gs>
            <a:gs pos="40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324C01D0-7AFA-41C9-89FA-EACA250D8335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Отчет об исполнении бюджета</a:t>
          </a:r>
          <a:endParaRPr lang="ru-RU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E3EF2F59-4B5D-47C3-9E69-794765AE721F}" type="parTrans" cxnId="{F243ADEE-6F6A-4328-9740-8A60D720AF64}">
      <dgm:prSet/>
      <dgm:spPr/>
      <dgm:t>
        <a:bodyPr/>
        <a:lstStyle/>
        <a:p>
          <a:endParaRPr lang="ru-RU"/>
        </a:p>
      </dgm:t>
    </dgm:pt>
    <dgm:pt modelId="{6BA30A18-2B5A-4E9F-81D3-D274B22572E4}" type="sibTrans" cxnId="{F243ADEE-6F6A-4328-9740-8A60D720AF64}">
      <dgm:prSet/>
      <dgm:spPr>
        <a:gradFill rotWithShape="0">
          <a:gsLst>
            <a:gs pos="0">
              <a:srgbClr val="FF0000"/>
            </a:gs>
            <a:gs pos="48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91150687-143B-47B2-9BBA-56883FE76A5F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Составление проекта бюджета</a:t>
          </a:r>
          <a:endParaRPr lang="ru-RU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1A89B871-E2F1-40EA-9526-C47F0FEEB243}" type="parTrans" cxnId="{FD51034F-7B37-4DED-84E6-A8D6FB983803}">
      <dgm:prSet/>
      <dgm:spPr/>
      <dgm:t>
        <a:bodyPr/>
        <a:lstStyle/>
        <a:p>
          <a:endParaRPr lang="ru-RU"/>
        </a:p>
      </dgm:t>
    </dgm:pt>
    <dgm:pt modelId="{ACFD5DCA-7BD5-4BEA-99F3-97EEEC8D7B81}" type="sibTrans" cxnId="{FD51034F-7B37-4DED-84E6-A8D6FB983803}">
      <dgm:prSet/>
      <dgm:spPr>
        <a:gradFill rotWithShape="0">
          <a:gsLst>
            <a:gs pos="0">
              <a:srgbClr val="FF0000"/>
            </a:gs>
            <a:gs pos="49000">
              <a:schemeClr val="bg2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D4F0E56E-52BC-4481-9953-87162A0575A8}" type="pres">
      <dgm:prSet presAssocID="{8D910D88-3E21-43B4-ACA3-E7361150DF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7AB6BD-876D-44D4-8AB9-12857BD8903F}" type="pres">
      <dgm:prSet presAssocID="{99A5C4F0-D990-4D5F-88F9-BBD5D47447B7}" presName="dummy" presStyleCnt="0"/>
      <dgm:spPr/>
    </dgm:pt>
    <dgm:pt modelId="{A88A7D5F-006D-4BEA-9ABC-26596995C78E}" type="pres">
      <dgm:prSet presAssocID="{99A5C4F0-D990-4D5F-88F9-BBD5D47447B7}" presName="node" presStyleLbl="revTx" presStyleIdx="0" presStyleCnt="5" custScaleX="144410" custScaleY="72429" custRadScaleRad="102726" custRadScaleInc="7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44165-1FDF-45B8-881D-C09173C2E8A1}" type="pres">
      <dgm:prSet presAssocID="{E8EFFFE3-66D6-4ABE-B12B-B52C5760E0B1}" presName="sibTrans" presStyleLbl="node1" presStyleIdx="0" presStyleCnt="5"/>
      <dgm:spPr/>
      <dgm:t>
        <a:bodyPr/>
        <a:lstStyle/>
        <a:p>
          <a:endParaRPr lang="ru-RU"/>
        </a:p>
      </dgm:t>
    </dgm:pt>
    <dgm:pt modelId="{73EC10B7-65C6-4A79-9D94-23D0317D52E3}" type="pres">
      <dgm:prSet presAssocID="{597764EF-95D9-446E-BC35-907C1E4AD508}" presName="dummy" presStyleCnt="0"/>
      <dgm:spPr/>
    </dgm:pt>
    <dgm:pt modelId="{5F116F0B-8710-4BA3-9735-93D090168076}" type="pres">
      <dgm:prSet presAssocID="{597764EF-95D9-446E-BC35-907C1E4AD508}" presName="node" presStyleLbl="revTx" presStyleIdx="1" presStyleCnt="5" custScaleX="111147" custScaleY="57167" custRadScaleRad="104382" custRadScaleInc="-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311D5-D9FF-44A8-BC68-B3DB0E1FC227}" type="pres">
      <dgm:prSet presAssocID="{79401040-E51C-49E3-8F93-B447A5951CF7}" presName="sibTrans" presStyleLbl="node1" presStyleIdx="1" presStyleCnt="5"/>
      <dgm:spPr/>
      <dgm:t>
        <a:bodyPr/>
        <a:lstStyle/>
        <a:p>
          <a:endParaRPr lang="ru-RU"/>
        </a:p>
      </dgm:t>
    </dgm:pt>
    <dgm:pt modelId="{6D3B1790-9EF0-4DFA-AB4A-713F4E58F474}" type="pres">
      <dgm:prSet presAssocID="{4687248D-AB13-4375-8B7C-988C24B0C6D2}" presName="dummy" presStyleCnt="0"/>
      <dgm:spPr/>
    </dgm:pt>
    <dgm:pt modelId="{C63F477F-2B93-435D-A8BF-018D8EA2B7C7}" type="pres">
      <dgm:prSet presAssocID="{4687248D-AB13-4375-8B7C-988C24B0C6D2}" presName="node" presStyleLbl="revTx" presStyleIdx="2" presStyleCnt="5" custScaleX="110464" custScaleY="84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C8F12-C4C3-40CD-B3D5-824953FAACF3}" type="pres">
      <dgm:prSet presAssocID="{CC6D6144-28C0-4888-A29F-D5B892055AFB}" presName="sibTrans" presStyleLbl="node1" presStyleIdx="2" presStyleCnt="5"/>
      <dgm:spPr/>
      <dgm:t>
        <a:bodyPr/>
        <a:lstStyle/>
        <a:p>
          <a:endParaRPr lang="ru-RU"/>
        </a:p>
      </dgm:t>
    </dgm:pt>
    <dgm:pt modelId="{DB8A7207-B4DB-4EF4-86A0-19383575EA08}" type="pres">
      <dgm:prSet presAssocID="{324C01D0-7AFA-41C9-89FA-EACA250D8335}" presName="dummy" presStyleCnt="0"/>
      <dgm:spPr/>
    </dgm:pt>
    <dgm:pt modelId="{EA6D6A5F-830B-4016-92AB-5916328771A5}" type="pres">
      <dgm:prSet presAssocID="{324C01D0-7AFA-41C9-89FA-EACA250D8335}" presName="node" presStyleLbl="revTx" presStyleIdx="3" presStyleCnt="5" custScaleX="109252" custScaleY="85085" custRadScaleRad="100917" custRadScaleInc="-1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C0811-6BC0-4448-9A1C-945055CCAEE6}" type="pres">
      <dgm:prSet presAssocID="{6BA30A18-2B5A-4E9F-81D3-D274B22572E4}" presName="sibTrans" presStyleLbl="node1" presStyleIdx="3" presStyleCnt="5"/>
      <dgm:spPr/>
      <dgm:t>
        <a:bodyPr/>
        <a:lstStyle/>
        <a:p>
          <a:endParaRPr lang="ru-RU"/>
        </a:p>
      </dgm:t>
    </dgm:pt>
    <dgm:pt modelId="{87229249-D890-4629-8919-5E7C4D1FFB5B}" type="pres">
      <dgm:prSet presAssocID="{91150687-143B-47B2-9BBA-56883FE76A5F}" presName="dummy" presStyleCnt="0"/>
      <dgm:spPr/>
    </dgm:pt>
    <dgm:pt modelId="{58DB0CC2-E164-4E3C-B114-31A80891FE46}" type="pres">
      <dgm:prSet presAssocID="{91150687-143B-47B2-9BBA-56883FE76A5F}" presName="node" presStyleLbl="revTx" presStyleIdx="4" presStyleCnt="5" custScaleX="114910" custScaleY="80432" custRadScaleRad="103527" custRadScaleInc="-19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96900-9661-4F79-92B9-6B021D03520D}" type="pres">
      <dgm:prSet presAssocID="{ACFD5DCA-7BD5-4BEA-99F3-97EEEC8D7B81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6973BB26-E6F9-4C9F-9030-ACE85AF0F381}" srcId="{8D910D88-3E21-43B4-ACA3-E7361150DFB8}" destId="{99A5C4F0-D990-4D5F-88F9-BBD5D47447B7}" srcOrd="0" destOrd="0" parTransId="{4C6FFBB8-8BEF-4222-89E5-F0AC7FC413C1}" sibTransId="{E8EFFFE3-66D6-4ABE-B12B-B52C5760E0B1}"/>
    <dgm:cxn modelId="{376FE624-D6EF-4DBD-A787-63AF442A6922}" type="presOf" srcId="{4687248D-AB13-4375-8B7C-988C24B0C6D2}" destId="{C63F477F-2B93-435D-A8BF-018D8EA2B7C7}" srcOrd="0" destOrd="0" presId="urn:microsoft.com/office/officeart/2005/8/layout/cycle1"/>
    <dgm:cxn modelId="{1F22FF2A-F14F-4072-BF11-3FC86AE33AA5}" type="presOf" srcId="{E8EFFFE3-66D6-4ABE-B12B-B52C5760E0B1}" destId="{5A044165-1FDF-45B8-881D-C09173C2E8A1}" srcOrd="0" destOrd="0" presId="urn:microsoft.com/office/officeart/2005/8/layout/cycle1"/>
    <dgm:cxn modelId="{AD67DAB5-B028-42A3-9F66-77316FC8DE9B}" type="presOf" srcId="{324C01D0-7AFA-41C9-89FA-EACA250D8335}" destId="{EA6D6A5F-830B-4016-92AB-5916328771A5}" srcOrd="0" destOrd="0" presId="urn:microsoft.com/office/officeart/2005/8/layout/cycle1"/>
    <dgm:cxn modelId="{7337C562-F5E7-4730-8A24-01844693D304}" srcId="{8D910D88-3E21-43B4-ACA3-E7361150DFB8}" destId="{4687248D-AB13-4375-8B7C-988C24B0C6D2}" srcOrd="2" destOrd="0" parTransId="{129D1CF4-0ABF-43FE-A07C-878458D895F8}" sibTransId="{CC6D6144-28C0-4888-A29F-D5B892055AFB}"/>
    <dgm:cxn modelId="{B848A47E-FF24-4A74-A16E-D92885A3C968}" type="presOf" srcId="{79401040-E51C-49E3-8F93-B447A5951CF7}" destId="{5CB311D5-D9FF-44A8-BC68-B3DB0E1FC227}" srcOrd="0" destOrd="0" presId="urn:microsoft.com/office/officeart/2005/8/layout/cycle1"/>
    <dgm:cxn modelId="{84024960-FDD2-4F31-B0B4-7E7DA0A2860A}" type="presOf" srcId="{6BA30A18-2B5A-4E9F-81D3-D274B22572E4}" destId="{78DC0811-6BC0-4448-9A1C-945055CCAEE6}" srcOrd="0" destOrd="0" presId="urn:microsoft.com/office/officeart/2005/8/layout/cycle1"/>
    <dgm:cxn modelId="{9F2547F5-DE4D-41FB-96E5-01F72864E461}" type="presOf" srcId="{CC6D6144-28C0-4888-A29F-D5B892055AFB}" destId="{0C0C8F12-C4C3-40CD-B3D5-824953FAACF3}" srcOrd="0" destOrd="0" presId="urn:microsoft.com/office/officeart/2005/8/layout/cycle1"/>
    <dgm:cxn modelId="{456F7280-05C9-4057-B6A0-1C89748FEA8A}" type="presOf" srcId="{8D910D88-3E21-43B4-ACA3-E7361150DFB8}" destId="{D4F0E56E-52BC-4481-9953-87162A0575A8}" srcOrd="0" destOrd="0" presId="urn:microsoft.com/office/officeart/2005/8/layout/cycle1"/>
    <dgm:cxn modelId="{A30139E7-EE19-4260-B367-8B3016B4345E}" type="presOf" srcId="{ACFD5DCA-7BD5-4BEA-99F3-97EEEC8D7B81}" destId="{3D596900-9661-4F79-92B9-6B021D03520D}" srcOrd="0" destOrd="0" presId="urn:microsoft.com/office/officeart/2005/8/layout/cycle1"/>
    <dgm:cxn modelId="{83FBC019-F76B-4B30-B64F-298ADF4FE0D5}" type="presOf" srcId="{597764EF-95D9-446E-BC35-907C1E4AD508}" destId="{5F116F0B-8710-4BA3-9735-93D090168076}" srcOrd="0" destOrd="0" presId="urn:microsoft.com/office/officeart/2005/8/layout/cycle1"/>
    <dgm:cxn modelId="{39700277-EE86-4E11-B2B8-73511666F48F}" type="presOf" srcId="{91150687-143B-47B2-9BBA-56883FE76A5F}" destId="{58DB0CC2-E164-4E3C-B114-31A80891FE46}" srcOrd="0" destOrd="0" presId="urn:microsoft.com/office/officeart/2005/8/layout/cycle1"/>
    <dgm:cxn modelId="{8FEE8036-4CF0-4D3D-AC7B-3B9430F11A30}" srcId="{8D910D88-3E21-43B4-ACA3-E7361150DFB8}" destId="{597764EF-95D9-446E-BC35-907C1E4AD508}" srcOrd="1" destOrd="0" parTransId="{57FE17F8-441C-4C7A-B469-83D623B940E4}" sibTransId="{79401040-E51C-49E3-8F93-B447A5951CF7}"/>
    <dgm:cxn modelId="{F243ADEE-6F6A-4328-9740-8A60D720AF64}" srcId="{8D910D88-3E21-43B4-ACA3-E7361150DFB8}" destId="{324C01D0-7AFA-41C9-89FA-EACA250D8335}" srcOrd="3" destOrd="0" parTransId="{E3EF2F59-4B5D-47C3-9E69-794765AE721F}" sibTransId="{6BA30A18-2B5A-4E9F-81D3-D274B22572E4}"/>
    <dgm:cxn modelId="{FD51034F-7B37-4DED-84E6-A8D6FB983803}" srcId="{8D910D88-3E21-43B4-ACA3-E7361150DFB8}" destId="{91150687-143B-47B2-9BBA-56883FE76A5F}" srcOrd="4" destOrd="0" parTransId="{1A89B871-E2F1-40EA-9526-C47F0FEEB243}" sibTransId="{ACFD5DCA-7BD5-4BEA-99F3-97EEEC8D7B81}"/>
    <dgm:cxn modelId="{2AD6B3A3-4D53-4A5B-9383-FFD69B74ADDA}" type="presOf" srcId="{99A5C4F0-D990-4D5F-88F9-BBD5D47447B7}" destId="{A88A7D5F-006D-4BEA-9ABC-26596995C78E}" srcOrd="0" destOrd="0" presId="urn:microsoft.com/office/officeart/2005/8/layout/cycle1"/>
    <dgm:cxn modelId="{4EA7E17A-1951-422D-8BC7-7D79AFCCB9EF}" type="presParOf" srcId="{D4F0E56E-52BC-4481-9953-87162A0575A8}" destId="{BD7AB6BD-876D-44D4-8AB9-12857BD8903F}" srcOrd="0" destOrd="0" presId="urn:microsoft.com/office/officeart/2005/8/layout/cycle1"/>
    <dgm:cxn modelId="{B44C7C92-E7D7-4CE3-A244-BBEFF7C068B2}" type="presParOf" srcId="{D4F0E56E-52BC-4481-9953-87162A0575A8}" destId="{A88A7D5F-006D-4BEA-9ABC-26596995C78E}" srcOrd="1" destOrd="0" presId="urn:microsoft.com/office/officeart/2005/8/layout/cycle1"/>
    <dgm:cxn modelId="{3478C75D-62B5-45B5-87B6-9B04E5D8CA05}" type="presParOf" srcId="{D4F0E56E-52BC-4481-9953-87162A0575A8}" destId="{5A044165-1FDF-45B8-881D-C09173C2E8A1}" srcOrd="2" destOrd="0" presId="urn:microsoft.com/office/officeart/2005/8/layout/cycle1"/>
    <dgm:cxn modelId="{9221DDD3-8016-4CEA-8396-3AC56A5930E4}" type="presParOf" srcId="{D4F0E56E-52BC-4481-9953-87162A0575A8}" destId="{73EC10B7-65C6-4A79-9D94-23D0317D52E3}" srcOrd="3" destOrd="0" presId="urn:microsoft.com/office/officeart/2005/8/layout/cycle1"/>
    <dgm:cxn modelId="{E6A58306-5344-4BCB-82AD-19302BCADEA3}" type="presParOf" srcId="{D4F0E56E-52BC-4481-9953-87162A0575A8}" destId="{5F116F0B-8710-4BA3-9735-93D090168076}" srcOrd="4" destOrd="0" presId="urn:microsoft.com/office/officeart/2005/8/layout/cycle1"/>
    <dgm:cxn modelId="{974815A9-3B78-4EBA-9B8D-48EF43393F2D}" type="presParOf" srcId="{D4F0E56E-52BC-4481-9953-87162A0575A8}" destId="{5CB311D5-D9FF-44A8-BC68-B3DB0E1FC227}" srcOrd="5" destOrd="0" presId="urn:microsoft.com/office/officeart/2005/8/layout/cycle1"/>
    <dgm:cxn modelId="{47EC4069-43C5-4572-A224-4E8AFF7C3152}" type="presParOf" srcId="{D4F0E56E-52BC-4481-9953-87162A0575A8}" destId="{6D3B1790-9EF0-4DFA-AB4A-713F4E58F474}" srcOrd="6" destOrd="0" presId="urn:microsoft.com/office/officeart/2005/8/layout/cycle1"/>
    <dgm:cxn modelId="{2F5A776E-A1FE-4FDA-9BAA-F0CBC423CD80}" type="presParOf" srcId="{D4F0E56E-52BC-4481-9953-87162A0575A8}" destId="{C63F477F-2B93-435D-A8BF-018D8EA2B7C7}" srcOrd="7" destOrd="0" presId="urn:microsoft.com/office/officeart/2005/8/layout/cycle1"/>
    <dgm:cxn modelId="{086EA735-2E05-40BE-8060-EDD106438B26}" type="presParOf" srcId="{D4F0E56E-52BC-4481-9953-87162A0575A8}" destId="{0C0C8F12-C4C3-40CD-B3D5-824953FAACF3}" srcOrd="8" destOrd="0" presId="urn:microsoft.com/office/officeart/2005/8/layout/cycle1"/>
    <dgm:cxn modelId="{70EAD54B-BD53-4E44-869A-12B2337F95F8}" type="presParOf" srcId="{D4F0E56E-52BC-4481-9953-87162A0575A8}" destId="{DB8A7207-B4DB-4EF4-86A0-19383575EA08}" srcOrd="9" destOrd="0" presId="urn:microsoft.com/office/officeart/2005/8/layout/cycle1"/>
    <dgm:cxn modelId="{94249537-04E3-493A-BEE3-CD3D1AE2ED9B}" type="presParOf" srcId="{D4F0E56E-52BC-4481-9953-87162A0575A8}" destId="{EA6D6A5F-830B-4016-92AB-5916328771A5}" srcOrd="10" destOrd="0" presId="urn:microsoft.com/office/officeart/2005/8/layout/cycle1"/>
    <dgm:cxn modelId="{D69B9A76-CE55-482B-83B3-4ECC1E5A88EC}" type="presParOf" srcId="{D4F0E56E-52BC-4481-9953-87162A0575A8}" destId="{78DC0811-6BC0-4448-9A1C-945055CCAEE6}" srcOrd="11" destOrd="0" presId="urn:microsoft.com/office/officeart/2005/8/layout/cycle1"/>
    <dgm:cxn modelId="{35D4C248-C83E-44F7-A08E-15E0BEF59768}" type="presParOf" srcId="{D4F0E56E-52BC-4481-9953-87162A0575A8}" destId="{87229249-D890-4629-8919-5E7C4D1FFB5B}" srcOrd="12" destOrd="0" presId="urn:microsoft.com/office/officeart/2005/8/layout/cycle1"/>
    <dgm:cxn modelId="{757FB306-6085-4056-B972-F6588259794F}" type="presParOf" srcId="{D4F0E56E-52BC-4481-9953-87162A0575A8}" destId="{58DB0CC2-E164-4E3C-B114-31A80891FE46}" srcOrd="13" destOrd="0" presId="urn:microsoft.com/office/officeart/2005/8/layout/cycle1"/>
    <dgm:cxn modelId="{F8F61051-4201-4AD1-AD3E-E8CD2ABB1683}" type="presParOf" srcId="{D4F0E56E-52BC-4481-9953-87162A0575A8}" destId="{3D596900-9661-4F79-92B9-6B021D03520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07573E-3ABA-483F-8531-B333D457A57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426249-5464-4EAB-B8C7-90184B4AFAF4}">
      <dgm:prSet phldrT="[Текст]"/>
      <dgm:spPr>
        <a:solidFill>
          <a:schemeClr val="accent3">
            <a:lumMod val="20000"/>
            <a:lumOff val="80000"/>
            <a:alpha val="1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b="1" i="1" baseline="0" dirty="0" smtClean="0">
              <a:solidFill>
                <a:srgbClr val="00682F"/>
              </a:solidFill>
            </a:rPr>
            <a:t>Стратегическая </a:t>
          </a:r>
          <a:r>
            <a:rPr lang="ru-RU" b="1" i="1" baseline="0" dirty="0" err="1" smtClean="0">
              <a:solidFill>
                <a:srgbClr val="00682F"/>
              </a:solidFill>
            </a:rPr>
            <a:t>приоритизация</a:t>
          </a:r>
          <a:r>
            <a:rPr lang="ru-RU" b="1" i="1" baseline="0" dirty="0" smtClean="0">
              <a:solidFill>
                <a:srgbClr val="00682F"/>
              </a:solidFill>
            </a:rPr>
            <a:t> расходов и развитие принципов проектного управления</a:t>
          </a:r>
          <a:endParaRPr lang="ru-RU" b="1" i="1" baseline="0" dirty="0">
            <a:solidFill>
              <a:srgbClr val="00682F"/>
            </a:solidFill>
          </a:endParaRPr>
        </a:p>
      </dgm:t>
    </dgm:pt>
    <dgm:pt modelId="{424D64AD-FFCB-49DD-A93F-DE26EE4333EF}" type="parTrans" cxnId="{FA3736F6-F674-41AB-BDFD-DE44AEDDA73A}">
      <dgm:prSet/>
      <dgm:spPr/>
      <dgm:t>
        <a:bodyPr/>
        <a:lstStyle/>
        <a:p>
          <a:endParaRPr lang="ru-RU"/>
        </a:p>
      </dgm:t>
    </dgm:pt>
    <dgm:pt modelId="{7B6C6C9A-B023-496A-9E72-4FE995D01AFC}" type="sibTrans" cxnId="{FA3736F6-F674-41AB-BDFD-DE44AEDDA73A}">
      <dgm:prSet/>
      <dgm:spPr/>
      <dgm:t>
        <a:bodyPr/>
        <a:lstStyle/>
        <a:p>
          <a:endParaRPr lang="ru-RU"/>
        </a:p>
      </dgm:t>
    </dgm:pt>
    <dgm:pt modelId="{60A664E8-ACA0-4B17-B94A-B0EF208B4C69}">
      <dgm:prSet phldrT="[Текст]"/>
      <dgm:spPr>
        <a:solidFill>
          <a:schemeClr val="accent3">
            <a:lumMod val="20000"/>
            <a:lumOff val="80000"/>
            <a:alpha val="1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b="1" i="1" baseline="0" dirty="0" smtClean="0">
              <a:solidFill>
                <a:srgbClr val="00682F"/>
              </a:solidFill>
            </a:rPr>
            <a:t>Увеличение доходной базы консолидированного бюджета Бокситогорского муниципального района </a:t>
          </a:r>
          <a:endParaRPr lang="ru-RU" b="1" i="1" baseline="0" dirty="0">
            <a:solidFill>
              <a:srgbClr val="00682F"/>
            </a:solidFill>
          </a:endParaRPr>
        </a:p>
      </dgm:t>
    </dgm:pt>
    <dgm:pt modelId="{9C53CFD0-B628-47A5-A2B2-BB3DF474FA4A}" type="parTrans" cxnId="{1FECA37A-564A-46E7-BA46-CE4E939A2620}">
      <dgm:prSet/>
      <dgm:spPr/>
      <dgm:t>
        <a:bodyPr/>
        <a:lstStyle/>
        <a:p>
          <a:endParaRPr lang="ru-RU"/>
        </a:p>
      </dgm:t>
    </dgm:pt>
    <dgm:pt modelId="{8E0ADAAC-CDCC-4FCA-BF28-87D805DC9836}" type="sibTrans" cxnId="{1FECA37A-564A-46E7-BA46-CE4E939A2620}">
      <dgm:prSet/>
      <dgm:spPr/>
      <dgm:t>
        <a:bodyPr/>
        <a:lstStyle/>
        <a:p>
          <a:endParaRPr lang="ru-RU"/>
        </a:p>
      </dgm:t>
    </dgm:pt>
    <dgm:pt modelId="{FC74CFF9-8304-4B2A-9EE2-3C6052B6172F}">
      <dgm:prSet/>
      <dgm:spPr>
        <a:solidFill>
          <a:schemeClr val="accent3">
            <a:lumMod val="20000"/>
            <a:lumOff val="80000"/>
            <a:alpha val="1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b="1" i="1" baseline="0" dirty="0" smtClean="0">
              <a:solidFill>
                <a:srgbClr val="00682F"/>
              </a:solidFill>
            </a:rPr>
            <a:t>Ограничение роста муниципального долга Бокситогорского муниципального </a:t>
          </a:r>
          <a:r>
            <a:rPr lang="ru-RU" dirty="0" smtClean="0"/>
            <a:t>района. </a:t>
          </a:r>
          <a:endParaRPr lang="ru-RU" dirty="0"/>
        </a:p>
      </dgm:t>
    </dgm:pt>
    <dgm:pt modelId="{C7C32944-C273-4B48-9AD0-43333CDCE84A}" type="parTrans" cxnId="{752AAA48-3CAC-49C3-B8C1-3C94E09243F4}">
      <dgm:prSet/>
      <dgm:spPr/>
      <dgm:t>
        <a:bodyPr/>
        <a:lstStyle/>
        <a:p>
          <a:endParaRPr lang="ru-RU"/>
        </a:p>
      </dgm:t>
    </dgm:pt>
    <dgm:pt modelId="{5278705C-E6BE-4E35-9A67-C571234CB3B3}" type="sibTrans" cxnId="{752AAA48-3CAC-49C3-B8C1-3C94E09243F4}">
      <dgm:prSet/>
      <dgm:spPr/>
      <dgm:t>
        <a:bodyPr/>
        <a:lstStyle/>
        <a:p>
          <a:endParaRPr lang="ru-RU"/>
        </a:p>
      </dgm:t>
    </dgm:pt>
    <dgm:pt modelId="{7216A256-8F2C-42B3-BE6D-BD6BA00A80E0}">
      <dgm:prSet phldrT="[Текст]"/>
      <dgm:spPr>
        <a:solidFill>
          <a:schemeClr val="accent3">
            <a:lumMod val="20000"/>
            <a:lumOff val="80000"/>
            <a:alpha val="1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b="1" i="1" baseline="0" dirty="0" smtClean="0">
              <a:solidFill>
                <a:srgbClr val="00682F"/>
              </a:solidFill>
            </a:rPr>
            <a:t>Повышение эффективности управления бюджетными расходами</a:t>
          </a:r>
          <a:endParaRPr lang="ru-RU" b="1" i="1" baseline="0" dirty="0">
            <a:solidFill>
              <a:srgbClr val="00682F"/>
            </a:solidFill>
          </a:endParaRPr>
        </a:p>
      </dgm:t>
    </dgm:pt>
    <dgm:pt modelId="{AD45118F-7246-4A89-B9F2-28F61A79D88E}" type="parTrans" cxnId="{CBB8B0EB-9C42-4021-A4E1-E7417E9C4A3C}">
      <dgm:prSet/>
      <dgm:spPr/>
      <dgm:t>
        <a:bodyPr/>
        <a:lstStyle/>
        <a:p>
          <a:endParaRPr lang="ru-RU"/>
        </a:p>
      </dgm:t>
    </dgm:pt>
    <dgm:pt modelId="{2E2FA468-1F3B-4A64-8741-4748D2F27559}" type="sibTrans" cxnId="{CBB8B0EB-9C42-4021-A4E1-E7417E9C4A3C}">
      <dgm:prSet/>
      <dgm:spPr/>
      <dgm:t>
        <a:bodyPr/>
        <a:lstStyle/>
        <a:p>
          <a:endParaRPr lang="ru-RU"/>
        </a:p>
      </dgm:t>
    </dgm:pt>
    <dgm:pt modelId="{BF563C5C-AF12-4305-B249-D1BDB1CEB619}" type="pres">
      <dgm:prSet presAssocID="{1007573E-3ABA-483F-8531-B333D457A57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50B01A-9B8B-4E5E-A6AF-44C771D50687}" type="pres">
      <dgm:prSet presAssocID="{27426249-5464-4EAB-B8C7-90184B4AFAF4}" presName="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50D7AA2-7094-4372-8E86-5CE1F02E9842}" type="pres">
      <dgm:prSet presAssocID="{27426249-5464-4EAB-B8C7-90184B4AFAF4}" presName="box" presStyleLbl="node1" presStyleIdx="0" presStyleCnt="4"/>
      <dgm:spPr/>
      <dgm:t>
        <a:bodyPr/>
        <a:lstStyle/>
        <a:p>
          <a:endParaRPr lang="ru-RU"/>
        </a:p>
      </dgm:t>
    </dgm:pt>
    <dgm:pt modelId="{DDD3D61E-81A1-4B23-AF3A-DF5E8A446B5E}" type="pres">
      <dgm:prSet presAssocID="{27426249-5464-4EAB-B8C7-90184B4AFAF4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B1C89E51-EEE5-4481-A6D2-07D3B7FF6B2F}" type="pres">
      <dgm:prSet presAssocID="{27426249-5464-4EAB-B8C7-90184B4AFAF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11A10-8FEB-4C91-A0C0-7D0716D77249}" type="pres">
      <dgm:prSet presAssocID="{7B6C6C9A-B023-496A-9E72-4FE995D01AFC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E7DAFE1F-77D0-475C-95AB-2E6AFF7639BF}" type="pres">
      <dgm:prSet presAssocID="{FC74CFF9-8304-4B2A-9EE2-3C6052B6172F}" presName="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EB70333-7C4C-468A-92EF-F3AB67172143}" type="pres">
      <dgm:prSet presAssocID="{FC74CFF9-8304-4B2A-9EE2-3C6052B6172F}" presName="box" presStyleLbl="node1" presStyleIdx="1" presStyleCnt="4" custLinFactNeighborY="-475"/>
      <dgm:spPr/>
      <dgm:t>
        <a:bodyPr/>
        <a:lstStyle/>
        <a:p>
          <a:endParaRPr lang="ru-RU"/>
        </a:p>
      </dgm:t>
    </dgm:pt>
    <dgm:pt modelId="{3B6DFC17-0DC5-4DCE-98ED-B9320771FA40}" type="pres">
      <dgm:prSet presAssocID="{FC74CFF9-8304-4B2A-9EE2-3C6052B6172F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4E80184-9B3C-491A-B1CB-784729109B2B}" type="pres">
      <dgm:prSet presAssocID="{FC74CFF9-8304-4B2A-9EE2-3C6052B6172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B0F45-551D-43FD-8BB5-B7CC3A814BEC}" type="pres">
      <dgm:prSet presAssocID="{5278705C-E6BE-4E35-9A67-C571234CB3B3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CBE0D0E-2B9F-4C0A-871E-56CD573A6034}" type="pres">
      <dgm:prSet presAssocID="{60A664E8-ACA0-4B17-B94A-B0EF208B4C69}" presName="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026E3F1-8B29-40A0-9B45-698A0B6B2E82}" type="pres">
      <dgm:prSet presAssocID="{60A664E8-ACA0-4B17-B94A-B0EF208B4C69}" presName="box" presStyleLbl="node1" presStyleIdx="2" presStyleCnt="4"/>
      <dgm:spPr/>
      <dgm:t>
        <a:bodyPr/>
        <a:lstStyle/>
        <a:p>
          <a:endParaRPr lang="ru-RU"/>
        </a:p>
      </dgm:t>
    </dgm:pt>
    <dgm:pt modelId="{CFF22BAB-C5BF-4C44-9204-6A1DC99155EB}" type="pres">
      <dgm:prSet presAssocID="{60A664E8-ACA0-4B17-B94A-B0EF208B4C69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1CD37CF3-D8B6-4807-93E0-36DE521F41D5}" type="pres">
      <dgm:prSet presAssocID="{60A664E8-ACA0-4B17-B94A-B0EF208B4C6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A9395-C369-4162-8DCB-7809275F443F}" type="pres">
      <dgm:prSet presAssocID="{8E0ADAAC-CDCC-4FCA-BF28-87D805DC9836}" presName="spacer" presStyleCnt="0"/>
      <dgm:spPr/>
    </dgm:pt>
    <dgm:pt modelId="{E649C45C-1021-4CE4-8008-8DA275EA1F1F}" type="pres">
      <dgm:prSet presAssocID="{7216A256-8F2C-42B3-BE6D-BD6BA00A80E0}" presName="comp" presStyleCnt="0"/>
      <dgm:spPr/>
    </dgm:pt>
    <dgm:pt modelId="{00AE4264-399E-4F33-90FA-4EFA97A8584D}" type="pres">
      <dgm:prSet presAssocID="{7216A256-8F2C-42B3-BE6D-BD6BA00A80E0}" presName="box" presStyleLbl="node1" presStyleIdx="3" presStyleCnt="4"/>
      <dgm:spPr/>
      <dgm:t>
        <a:bodyPr/>
        <a:lstStyle/>
        <a:p>
          <a:endParaRPr lang="ru-RU"/>
        </a:p>
      </dgm:t>
    </dgm:pt>
    <dgm:pt modelId="{A5592B7F-6393-4D38-978B-76B0FC29F83B}" type="pres">
      <dgm:prSet presAssocID="{7216A256-8F2C-42B3-BE6D-BD6BA00A80E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407DE18-B046-4ABF-827A-B90C81132A2A}" type="pres">
      <dgm:prSet presAssocID="{7216A256-8F2C-42B3-BE6D-BD6BA00A80E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6D601B-B7D3-492D-8D66-CEAA3D31A703}" type="presOf" srcId="{7216A256-8F2C-42B3-BE6D-BD6BA00A80E0}" destId="{00AE4264-399E-4F33-90FA-4EFA97A8584D}" srcOrd="0" destOrd="0" presId="urn:microsoft.com/office/officeart/2005/8/layout/vList4"/>
    <dgm:cxn modelId="{D0DD7286-1409-4340-8E7C-E0D4D7FD03A0}" type="presOf" srcId="{60A664E8-ACA0-4B17-B94A-B0EF208B4C69}" destId="{1CD37CF3-D8B6-4807-93E0-36DE521F41D5}" srcOrd="1" destOrd="0" presId="urn:microsoft.com/office/officeart/2005/8/layout/vList4"/>
    <dgm:cxn modelId="{752AAA48-3CAC-49C3-B8C1-3C94E09243F4}" srcId="{1007573E-3ABA-483F-8531-B333D457A577}" destId="{FC74CFF9-8304-4B2A-9EE2-3C6052B6172F}" srcOrd="1" destOrd="0" parTransId="{C7C32944-C273-4B48-9AD0-43333CDCE84A}" sibTransId="{5278705C-E6BE-4E35-9A67-C571234CB3B3}"/>
    <dgm:cxn modelId="{1FECA37A-564A-46E7-BA46-CE4E939A2620}" srcId="{1007573E-3ABA-483F-8531-B333D457A577}" destId="{60A664E8-ACA0-4B17-B94A-B0EF208B4C69}" srcOrd="2" destOrd="0" parTransId="{9C53CFD0-B628-47A5-A2B2-BB3DF474FA4A}" sibTransId="{8E0ADAAC-CDCC-4FCA-BF28-87D805DC9836}"/>
    <dgm:cxn modelId="{2A0ED8AD-CB80-4D6A-95D4-E973C1A8541A}" type="presOf" srcId="{FC74CFF9-8304-4B2A-9EE2-3C6052B6172F}" destId="{54E80184-9B3C-491A-B1CB-784729109B2B}" srcOrd="1" destOrd="0" presId="urn:microsoft.com/office/officeart/2005/8/layout/vList4"/>
    <dgm:cxn modelId="{D6071855-F49C-4EA4-92EE-E1FCBFAFE847}" type="presOf" srcId="{27426249-5464-4EAB-B8C7-90184B4AFAF4}" destId="{A50D7AA2-7094-4372-8E86-5CE1F02E9842}" srcOrd="0" destOrd="0" presId="urn:microsoft.com/office/officeart/2005/8/layout/vList4"/>
    <dgm:cxn modelId="{D99CD847-28BB-45A4-90D5-AE662D1BEA05}" type="presOf" srcId="{60A664E8-ACA0-4B17-B94A-B0EF208B4C69}" destId="{D026E3F1-8B29-40A0-9B45-698A0B6B2E82}" srcOrd="0" destOrd="0" presId="urn:microsoft.com/office/officeart/2005/8/layout/vList4"/>
    <dgm:cxn modelId="{CBB8B0EB-9C42-4021-A4E1-E7417E9C4A3C}" srcId="{1007573E-3ABA-483F-8531-B333D457A577}" destId="{7216A256-8F2C-42B3-BE6D-BD6BA00A80E0}" srcOrd="3" destOrd="0" parTransId="{AD45118F-7246-4A89-B9F2-28F61A79D88E}" sibTransId="{2E2FA468-1F3B-4A64-8741-4748D2F27559}"/>
    <dgm:cxn modelId="{70B6D5A8-8D5C-4CDF-8C2E-66AED9827BCD}" type="presOf" srcId="{7216A256-8F2C-42B3-BE6D-BD6BA00A80E0}" destId="{4407DE18-B046-4ABF-827A-B90C81132A2A}" srcOrd="1" destOrd="0" presId="urn:microsoft.com/office/officeart/2005/8/layout/vList4"/>
    <dgm:cxn modelId="{7935BC37-19D2-4AB8-BE88-21A77BB28963}" type="presOf" srcId="{1007573E-3ABA-483F-8531-B333D457A577}" destId="{BF563C5C-AF12-4305-B249-D1BDB1CEB619}" srcOrd="0" destOrd="0" presId="urn:microsoft.com/office/officeart/2005/8/layout/vList4"/>
    <dgm:cxn modelId="{9382DBF5-3AE3-44C4-8711-F91BF3580330}" type="presOf" srcId="{FC74CFF9-8304-4B2A-9EE2-3C6052B6172F}" destId="{FEB70333-7C4C-468A-92EF-F3AB67172143}" srcOrd="0" destOrd="0" presId="urn:microsoft.com/office/officeart/2005/8/layout/vList4"/>
    <dgm:cxn modelId="{FA3736F6-F674-41AB-BDFD-DE44AEDDA73A}" srcId="{1007573E-3ABA-483F-8531-B333D457A577}" destId="{27426249-5464-4EAB-B8C7-90184B4AFAF4}" srcOrd="0" destOrd="0" parTransId="{424D64AD-FFCB-49DD-A93F-DE26EE4333EF}" sibTransId="{7B6C6C9A-B023-496A-9E72-4FE995D01AFC}"/>
    <dgm:cxn modelId="{89832059-B332-4BF6-AF50-9B0BF69DBB21}" type="presOf" srcId="{27426249-5464-4EAB-B8C7-90184B4AFAF4}" destId="{B1C89E51-EEE5-4481-A6D2-07D3B7FF6B2F}" srcOrd="1" destOrd="0" presId="urn:microsoft.com/office/officeart/2005/8/layout/vList4"/>
    <dgm:cxn modelId="{92E8F510-7398-4FAC-A0E2-D6327CABBF61}" type="presParOf" srcId="{BF563C5C-AF12-4305-B249-D1BDB1CEB619}" destId="{3A50B01A-9B8B-4E5E-A6AF-44C771D50687}" srcOrd="0" destOrd="0" presId="urn:microsoft.com/office/officeart/2005/8/layout/vList4"/>
    <dgm:cxn modelId="{6D9FDFA8-3695-422A-AE42-1D51F90BEA92}" type="presParOf" srcId="{3A50B01A-9B8B-4E5E-A6AF-44C771D50687}" destId="{A50D7AA2-7094-4372-8E86-5CE1F02E9842}" srcOrd="0" destOrd="0" presId="urn:microsoft.com/office/officeart/2005/8/layout/vList4"/>
    <dgm:cxn modelId="{1039757C-7D77-4D3A-85B3-B0B8DB9FBFC2}" type="presParOf" srcId="{3A50B01A-9B8B-4E5E-A6AF-44C771D50687}" destId="{DDD3D61E-81A1-4B23-AF3A-DF5E8A446B5E}" srcOrd="1" destOrd="0" presId="urn:microsoft.com/office/officeart/2005/8/layout/vList4"/>
    <dgm:cxn modelId="{5873141D-F734-4455-8A3F-2F0E7D338C3F}" type="presParOf" srcId="{3A50B01A-9B8B-4E5E-A6AF-44C771D50687}" destId="{B1C89E51-EEE5-4481-A6D2-07D3B7FF6B2F}" srcOrd="2" destOrd="0" presId="urn:microsoft.com/office/officeart/2005/8/layout/vList4"/>
    <dgm:cxn modelId="{AB07B491-F29A-4D58-ACD9-56768E624293}" type="presParOf" srcId="{BF563C5C-AF12-4305-B249-D1BDB1CEB619}" destId="{8E811A10-8FEB-4C91-A0C0-7D0716D77249}" srcOrd="1" destOrd="0" presId="urn:microsoft.com/office/officeart/2005/8/layout/vList4"/>
    <dgm:cxn modelId="{893D0661-4E36-4E93-8B51-A5C9EB15D899}" type="presParOf" srcId="{BF563C5C-AF12-4305-B249-D1BDB1CEB619}" destId="{E7DAFE1F-77D0-475C-95AB-2E6AFF7639BF}" srcOrd="2" destOrd="0" presId="urn:microsoft.com/office/officeart/2005/8/layout/vList4"/>
    <dgm:cxn modelId="{59F32913-9FF2-4C72-8A14-AC88C5C605C4}" type="presParOf" srcId="{E7DAFE1F-77D0-475C-95AB-2E6AFF7639BF}" destId="{FEB70333-7C4C-468A-92EF-F3AB67172143}" srcOrd="0" destOrd="0" presId="urn:microsoft.com/office/officeart/2005/8/layout/vList4"/>
    <dgm:cxn modelId="{E7BD5130-95E7-40E0-9A3F-C8C3D8FE71C2}" type="presParOf" srcId="{E7DAFE1F-77D0-475C-95AB-2E6AFF7639BF}" destId="{3B6DFC17-0DC5-4DCE-98ED-B9320771FA40}" srcOrd="1" destOrd="0" presId="urn:microsoft.com/office/officeart/2005/8/layout/vList4"/>
    <dgm:cxn modelId="{DED7FC07-22C8-446C-94D5-5C92322AB619}" type="presParOf" srcId="{E7DAFE1F-77D0-475C-95AB-2E6AFF7639BF}" destId="{54E80184-9B3C-491A-B1CB-784729109B2B}" srcOrd="2" destOrd="0" presId="urn:microsoft.com/office/officeart/2005/8/layout/vList4"/>
    <dgm:cxn modelId="{8DEED1E2-ABE7-4B11-9844-344FC0CBBE4E}" type="presParOf" srcId="{BF563C5C-AF12-4305-B249-D1BDB1CEB619}" destId="{113B0F45-551D-43FD-8BB5-B7CC3A814BEC}" srcOrd="3" destOrd="0" presId="urn:microsoft.com/office/officeart/2005/8/layout/vList4"/>
    <dgm:cxn modelId="{AFC15600-E119-4366-BD56-F2FA26212584}" type="presParOf" srcId="{BF563C5C-AF12-4305-B249-D1BDB1CEB619}" destId="{8CBE0D0E-2B9F-4C0A-871E-56CD573A6034}" srcOrd="4" destOrd="0" presId="urn:microsoft.com/office/officeart/2005/8/layout/vList4"/>
    <dgm:cxn modelId="{ACEA8C22-35E1-43A7-B875-5BBF6A48BADE}" type="presParOf" srcId="{8CBE0D0E-2B9F-4C0A-871E-56CD573A6034}" destId="{D026E3F1-8B29-40A0-9B45-698A0B6B2E82}" srcOrd="0" destOrd="0" presId="urn:microsoft.com/office/officeart/2005/8/layout/vList4"/>
    <dgm:cxn modelId="{5435FD4D-EB34-402F-BF61-1FAEF6D8F40F}" type="presParOf" srcId="{8CBE0D0E-2B9F-4C0A-871E-56CD573A6034}" destId="{CFF22BAB-C5BF-4C44-9204-6A1DC99155EB}" srcOrd="1" destOrd="0" presId="urn:microsoft.com/office/officeart/2005/8/layout/vList4"/>
    <dgm:cxn modelId="{6829CDD7-9707-4394-B557-49ED5A62DD95}" type="presParOf" srcId="{8CBE0D0E-2B9F-4C0A-871E-56CD573A6034}" destId="{1CD37CF3-D8B6-4807-93E0-36DE521F41D5}" srcOrd="2" destOrd="0" presId="urn:microsoft.com/office/officeart/2005/8/layout/vList4"/>
    <dgm:cxn modelId="{BC5E44CC-3200-4BDA-A422-2ABCFB00EE12}" type="presParOf" srcId="{BF563C5C-AF12-4305-B249-D1BDB1CEB619}" destId="{458A9395-C369-4162-8DCB-7809275F443F}" srcOrd="5" destOrd="0" presId="urn:microsoft.com/office/officeart/2005/8/layout/vList4"/>
    <dgm:cxn modelId="{A7F467EB-8414-46FD-A7AA-5490CD415472}" type="presParOf" srcId="{BF563C5C-AF12-4305-B249-D1BDB1CEB619}" destId="{E649C45C-1021-4CE4-8008-8DA275EA1F1F}" srcOrd="6" destOrd="0" presId="urn:microsoft.com/office/officeart/2005/8/layout/vList4"/>
    <dgm:cxn modelId="{0B1C3A0D-8FAE-41DE-BEF1-74B4013B7E7C}" type="presParOf" srcId="{E649C45C-1021-4CE4-8008-8DA275EA1F1F}" destId="{00AE4264-399E-4F33-90FA-4EFA97A8584D}" srcOrd="0" destOrd="0" presId="urn:microsoft.com/office/officeart/2005/8/layout/vList4"/>
    <dgm:cxn modelId="{259129DC-B987-49F2-9BA4-E0E7B6A33AD9}" type="presParOf" srcId="{E649C45C-1021-4CE4-8008-8DA275EA1F1F}" destId="{A5592B7F-6393-4D38-978B-76B0FC29F83B}" srcOrd="1" destOrd="0" presId="urn:microsoft.com/office/officeart/2005/8/layout/vList4"/>
    <dgm:cxn modelId="{3DECDFB7-062D-44E8-BAAC-4027748513AF}" type="presParOf" srcId="{E649C45C-1021-4CE4-8008-8DA275EA1F1F}" destId="{4407DE18-B046-4ABF-827A-B90C81132A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87D30E-6B9A-4AD1-9741-7910B58B491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D1F318-2002-4E1B-A204-640CB2867C5B}">
      <dgm:prSet phldrT="[Текст]" custT="1"/>
      <dgm:spPr>
        <a:gradFill rotWithShape="0">
          <a:gsLst>
            <a:gs pos="0">
              <a:srgbClr val="00682F">
                <a:alpha val="62000"/>
              </a:srgb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5400000" scaled="0"/>
        </a:gradFill>
      </dgm:spPr>
      <dgm:t>
        <a:bodyPr/>
        <a:lstStyle/>
        <a:p>
          <a:pPr algn="l"/>
          <a:r>
            <a:rPr lang="ru-RU" sz="2400" baseline="0" dirty="0" smtClean="0"/>
            <a:t>Дотация на выравнивание уровня бюджетной обеспеченности</a:t>
          </a:r>
        </a:p>
      </dgm:t>
    </dgm:pt>
    <dgm:pt modelId="{6F0BE60E-6C90-4F75-A463-B001D0A0A33D}" type="parTrans" cxnId="{76720821-6DD8-4921-82A1-974544B61A2A}">
      <dgm:prSet/>
      <dgm:spPr/>
      <dgm:t>
        <a:bodyPr/>
        <a:lstStyle/>
        <a:p>
          <a:endParaRPr lang="ru-RU"/>
        </a:p>
      </dgm:t>
    </dgm:pt>
    <dgm:pt modelId="{AE85CC24-E8A1-4424-B115-920135148DB4}" type="sibTrans" cxnId="{76720821-6DD8-4921-82A1-974544B61A2A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vert="vert"/>
        <a:lstStyle/>
        <a:p>
          <a:r>
            <a:rPr lang="ru-RU" dirty="0" smtClean="0"/>
            <a:t>83,0 млн.руб.</a:t>
          </a:r>
          <a:endParaRPr lang="ru-RU" dirty="0"/>
        </a:p>
      </dgm:t>
    </dgm:pt>
    <dgm:pt modelId="{B15BF528-61BD-48BE-9405-088387633A78}">
      <dgm:prSet phldrT="[Текст]" custT="1"/>
      <dgm:spPr>
        <a:gradFill rotWithShape="0">
          <a:gsLst>
            <a:gs pos="0">
              <a:srgbClr val="00682F">
                <a:alpha val="62000"/>
              </a:srgb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5400000" scaled="0"/>
        </a:gradFill>
      </dgm:spPr>
      <dgm:t>
        <a:bodyPr anchor="ctr" anchorCtr="1"/>
        <a:lstStyle/>
        <a:p>
          <a:pPr algn="ctr"/>
          <a:r>
            <a:rPr lang="ru-RU" sz="2000" baseline="0" dirty="0" smtClean="0"/>
            <a:t>В соответствии с областным законом </a:t>
          </a:r>
        </a:p>
        <a:p>
          <a:pPr algn="ctr"/>
          <a:r>
            <a:rPr lang="ru-RU" sz="2000" baseline="0" dirty="0" smtClean="0"/>
            <a:t>от 14 октября 2019 года № 75-оз "О межбюджетных отношениях в Ленинградской области"</a:t>
          </a:r>
          <a:endParaRPr lang="ru-RU" sz="2000" baseline="0" dirty="0"/>
        </a:p>
      </dgm:t>
    </dgm:pt>
    <dgm:pt modelId="{5F0FCA78-C5B2-46BD-92AF-1DA48663DBF8}" type="parTrans" cxnId="{A6A54FA8-92DC-49F0-9E62-54EB66D307DD}">
      <dgm:prSet/>
      <dgm:spPr/>
      <dgm:t>
        <a:bodyPr/>
        <a:lstStyle/>
        <a:p>
          <a:endParaRPr lang="ru-RU"/>
        </a:p>
      </dgm:t>
    </dgm:pt>
    <dgm:pt modelId="{6EFF60BD-4E27-4D12-BAB4-DB98238F27B5}" type="sibTrans" cxnId="{A6A54FA8-92DC-49F0-9E62-54EB66D307DD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vert="vert"/>
        <a:lstStyle/>
        <a:p>
          <a:r>
            <a:rPr lang="ru-RU" dirty="0" smtClean="0"/>
            <a:t>123,2 млн.руб.</a:t>
          </a:r>
          <a:endParaRPr lang="ru-RU" dirty="0"/>
        </a:p>
      </dgm:t>
    </dgm:pt>
    <dgm:pt modelId="{D34B7DDC-C1BB-4669-B066-B133AB940944}">
      <dgm:prSet phldrT="[Текст]" custT="1"/>
      <dgm:spPr>
        <a:gradFill rotWithShape="0">
          <a:gsLst>
            <a:gs pos="0">
              <a:srgbClr val="00682F">
                <a:alpha val="63000"/>
              </a:srgb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5400000" scaled="0"/>
        </a:gradFill>
      </dgm:spPr>
      <dgm:t>
        <a:bodyPr lIns="72000" rIns="0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u="sng" baseline="0" dirty="0" smtClean="0">
            <a:solidFill>
              <a:schemeClr val="tx1"/>
            </a:solidFill>
          </a:endParaRPr>
        </a:p>
        <a:p>
          <a:pPr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B40B6E38-A753-4C92-9D6F-A74400B5FFCC}" type="parTrans" cxnId="{A7EA612F-2546-4BB3-9622-97E6B88DE049}">
      <dgm:prSet/>
      <dgm:spPr/>
      <dgm:t>
        <a:bodyPr/>
        <a:lstStyle/>
        <a:p>
          <a:endParaRPr lang="ru-RU"/>
        </a:p>
      </dgm:t>
    </dgm:pt>
    <dgm:pt modelId="{9EB8DEAE-6CAF-45BA-8FCB-6B0A00326D8A}" type="sibTrans" cxnId="{A7EA612F-2546-4BB3-9622-97E6B88DE049}">
      <dgm:prSet/>
      <dgm:spPr/>
      <dgm:t>
        <a:bodyPr/>
        <a:lstStyle/>
        <a:p>
          <a:endParaRPr lang="ru-RU"/>
        </a:p>
      </dgm:t>
    </dgm:pt>
    <dgm:pt modelId="{C04EF113-702E-4A08-A309-F20CD5AF4536}" type="pres">
      <dgm:prSet presAssocID="{9687D30E-6B9A-4AD1-9741-7910B58B491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EB2D79-2BB6-4AB2-88B3-F4ECEC355022}" type="pres">
      <dgm:prSet presAssocID="{9687D30E-6B9A-4AD1-9741-7910B58B4916}" presName="dummyMaxCanvas" presStyleCnt="0">
        <dgm:presLayoutVars/>
      </dgm:prSet>
      <dgm:spPr/>
    </dgm:pt>
    <dgm:pt modelId="{00C94ACA-0550-4E86-8B28-9F3D623608AF}" type="pres">
      <dgm:prSet presAssocID="{9687D30E-6B9A-4AD1-9741-7910B58B4916}" presName="ThreeNodes_1" presStyleLbl="node1" presStyleIdx="0" presStyleCnt="3" custScaleX="88615" custLinFactNeighborX="-4820" custLinFactNeighborY="-31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F23A9-18B8-4E53-AD56-FB740C917A04}" type="pres">
      <dgm:prSet presAssocID="{9687D30E-6B9A-4AD1-9741-7910B58B4916}" presName="ThreeNodes_2" presStyleLbl="node1" presStyleIdx="1" presStyleCnt="3" custScaleX="75901" custScaleY="70656" custLinFactNeighborX="7931" custLinFactNeighborY="-12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89637-4A94-4D4B-BB8A-C999951DE23D}" type="pres">
      <dgm:prSet presAssocID="{9687D30E-6B9A-4AD1-9741-7910B58B4916}" presName="ThreeNodes_3" presStyleLbl="node1" presStyleIdx="2" presStyleCnt="3" custScaleX="93207" custScaleY="86253" custLinFactNeighborX="778" custLinFactNeighborY="-40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C3B69-3DB0-4459-83B5-1BDB70D88B14}" type="pres">
      <dgm:prSet presAssocID="{9687D30E-6B9A-4AD1-9741-7910B58B4916}" presName="ThreeConn_1-2" presStyleLbl="fgAccFollowNode1" presStyleIdx="0" presStyleCnt="2" custAng="16200000" custScaleX="51422" custScaleY="108377" custLinFactY="-30382" custLinFactNeighborX="43039" custLinFactNeighborY="-10000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B2927494-C9B6-401C-9F72-F474E5985AAF}" type="pres">
      <dgm:prSet presAssocID="{9687D30E-6B9A-4AD1-9741-7910B58B4916}" presName="ThreeConn_2-3" presStyleLbl="fgAccFollowNode1" presStyleIdx="1" presStyleCnt="2" custAng="16200000" custScaleX="43591" custScaleY="134968" custLinFactY="-100000" custLinFactNeighborX="2891" custLinFactNeighborY="-12817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BB560EC2-7A1E-492A-9219-ABE1D1B26DE9}" type="pres">
      <dgm:prSet presAssocID="{9687D30E-6B9A-4AD1-9741-7910B58B491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955BD-3F09-4E7C-BA51-A69BAF0B85E0}" type="pres">
      <dgm:prSet presAssocID="{9687D30E-6B9A-4AD1-9741-7910B58B491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0D220-1A0A-4F9B-9F89-88AD2121B4D2}" type="pres">
      <dgm:prSet presAssocID="{9687D30E-6B9A-4AD1-9741-7910B58B491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663E0E-5B4D-471B-BD9F-9333837B4653}" type="presOf" srcId="{08D1F318-2002-4E1B-A204-640CB2867C5B}" destId="{00C94ACA-0550-4E86-8B28-9F3D623608AF}" srcOrd="0" destOrd="0" presId="urn:microsoft.com/office/officeart/2005/8/layout/vProcess5"/>
    <dgm:cxn modelId="{A6A54FA8-92DC-49F0-9E62-54EB66D307DD}" srcId="{9687D30E-6B9A-4AD1-9741-7910B58B4916}" destId="{B15BF528-61BD-48BE-9405-088387633A78}" srcOrd="1" destOrd="0" parTransId="{5F0FCA78-C5B2-46BD-92AF-1DA48663DBF8}" sibTransId="{6EFF60BD-4E27-4D12-BAB4-DB98238F27B5}"/>
    <dgm:cxn modelId="{8D22EF02-08A4-4CFA-BC84-4B6EE0D2F9B9}" type="presOf" srcId="{B15BF528-61BD-48BE-9405-088387633A78}" destId="{508955BD-3F09-4E7C-BA51-A69BAF0B85E0}" srcOrd="1" destOrd="0" presId="urn:microsoft.com/office/officeart/2005/8/layout/vProcess5"/>
    <dgm:cxn modelId="{C57CAAEE-47FA-4AC3-9F3B-BBE587363B17}" type="presOf" srcId="{D34B7DDC-C1BB-4669-B066-B133AB940944}" destId="{D7B89637-4A94-4D4B-BB8A-C999951DE23D}" srcOrd="0" destOrd="0" presId="urn:microsoft.com/office/officeart/2005/8/layout/vProcess5"/>
    <dgm:cxn modelId="{A7EA612F-2546-4BB3-9622-97E6B88DE049}" srcId="{9687D30E-6B9A-4AD1-9741-7910B58B4916}" destId="{D34B7DDC-C1BB-4669-B066-B133AB940944}" srcOrd="2" destOrd="0" parTransId="{B40B6E38-A753-4C92-9D6F-A74400B5FFCC}" sibTransId="{9EB8DEAE-6CAF-45BA-8FCB-6B0A00326D8A}"/>
    <dgm:cxn modelId="{4A3933AD-8DF2-4C6F-BFE8-62542DD8D289}" type="presOf" srcId="{AE85CC24-E8A1-4424-B115-920135148DB4}" destId="{841C3B69-3DB0-4459-83B5-1BDB70D88B14}" srcOrd="0" destOrd="0" presId="urn:microsoft.com/office/officeart/2005/8/layout/vProcess5"/>
    <dgm:cxn modelId="{D0C7980B-1982-4333-BE0F-3AB64474E15C}" type="presOf" srcId="{9687D30E-6B9A-4AD1-9741-7910B58B4916}" destId="{C04EF113-702E-4A08-A309-F20CD5AF4536}" srcOrd="0" destOrd="0" presId="urn:microsoft.com/office/officeart/2005/8/layout/vProcess5"/>
    <dgm:cxn modelId="{EA20B130-E6F0-41D9-BCB4-F56BC175AB72}" type="presOf" srcId="{B15BF528-61BD-48BE-9405-088387633A78}" destId="{3E1F23A9-18B8-4E53-AD56-FB740C917A04}" srcOrd="0" destOrd="0" presId="urn:microsoft.com/office/officeart/2005/8/layout/vProcess5"/>
    <dgm:cxn modelId="{76720821-6DD8-4921-82A1-974544B61A2A}" srcId="{9687D30E-6B9A-4AD1-9741-7910B58B4916}" destId="{08D1F318-2002-4E1B-A204-640CB2867C5B}" srcOrd="0" destOrd="0" parTransId="{6F0BE60E-6C90-4F75-A463-B001D0A0A33D}" sibTransId="{AE85CC24-E8A1-4424-B115-920135148DB4}"/>
    <dgm:cxn modelId="{6C72A53E-C67C-4CB1-A8A9-FFB78C4E6D51}" type="presOf" srcId="{D34B7DDC-C1BB-4669-B066-B133AB940944}" destId="{6DE0D220-1A0A-4F9B-9F89-88AD2121B4D2}" srcOrd="1" destOrd="0" presId="urn:microsoft.com/office/officeart/2005/8/layout/vProcess5"/>
    <dgm:cxn modelId="{1E1934FF-7BB2-45F4-A4B0-6E59CA8B60D4}" type="presOf" srcId="{08D1F318-2002-4E1B-A204-640CB2867C5B}" destId="{BB560EC2-7A1E-492A-9219-ABE1D1B26DE9}" srcOrd="1" destOrd="0" presId="urn:microsoft.com/office/officeart/2005/8/layout/vProcess5"/>
    <dgm:cxn modelId="{1D90235B-CD6C-44E5-B246-956687914DB7}" type="presOf" srcId="{6EFF60BD-4E27-4D12-BAB4-DB98238F27B5}" destId="{B2927494-C9B6-401C-9F72-F474E5985AAF}" srcOrd="0" destOrd="0" presId="urn:microsoft.com/office/officeart/2005/8/layout/vProcess5"/>
    <dgm:cxn modelId="{50311CC0-D70E-46AE-890A-9EF81956ADBB}" type="presParOf" srcId="{C04EF113-702E-4A08-A309-F20CD5AF4536}" destId="{8BEB2D79-2BB6-4AB2-88B3-F4ECEC355022}" srcOrd="0" destOrd="0" presId="urn:microsoft.com/office/officeart/2005/8/layout/vProcess5"/>
    <dgm:cxn modelId="{FA545A13-273A-45DA-AF02-7ACD5995516D}" type="presParOf" srcId="{C04EF113-702E-4A08-A309-F20CD5AF4536}" destId="{00C94ACA-0550-4E86-8B28-9F3D623608AF}" srcOrd="1" destOrd="0" presId="urn:microsoft.com/office/officeart/2005/8/layout/vProcess5"/>
    <dgm:cxn modelId="{05D6BDF5-E7E2-4993-9BD6-E730F8322A17}" type="presParOf" srcId="{C04EF113-702E-4A08-A309-F20CD5AF4536}" destId="{3E1F23A9-18B8-4E53-AD56-FB740C917A04}" srcOrd="2" destOrd="0" presId="urn:microsoft.com/office/officeart/2005/8/layout/vProcess5"/>
    <dgm:cxn modelId="{4FE96450-3EF8-475C-89A0-C56471EAA420}" type="presParOf" srcId="{C04EF113-702E-4A08-A309-F20CD5AF4536}" destId="{D7B89637-4A94-4D4B-BB8A-C999951DE23D}" srcOrd="3" destOrd="0" presId="urn:microsoft.com/office/officeart/2005/8/layout/vProcess5"/>
    <dgm:cxn modelId="{AD37C495-F152-430A-9540-CF94B5A104EA}" type="presParOf" srcId="{C04EF113-702E-4A08-A309-F20CD5AF4536}" destId="{841C3B69-3DB0-4459-83B5-1BDB70D88B14}" srcOrd="4" destOrd="0" presId="urn:microsoft.com/office/officeart/2005/8/layout/vProcess5"/>
    <dgm:cxn modelId="{CA36C3CA-6EFA-4E1F-81A2-CF8F4AB69D37}" type="presParOf" srcId="{C04EF113-702E-4A08-A309-F20CD5AF4536}" destId="{B2927494-C9B6-401C-9F72-F474E5985AAF}" srcOrd="5" destOrd="0" presId="urn:microsoft.com/office/officeart/2005/8/layout/vProcess5"/>
    <dgm:cxn modelId="{21A8EF47-795C-400A-8CF0-F0ACD84A6B77}" type="presParOf" srcId="{C04EF113-702E-4A08-A309-F20CD5AF4536}" destId="{BB560EC2-7A1E-492A-9219-ABE1D1B26DE9}" srcOrd="6" destOrd="0" presId="urn:microsoft.com/office/officeart/2005/8/layout/vProcess5"/>
    <dgm:cxn modelId="{B6C0FD83-A63B-4C52-A83A-22CB6287DCCA}" type="presParOf" srcId="{C04EF113-702E-4A08-A309-F20CD5AF4536}" destId="{508955BD-3F09-4E7C-BA51-A69BAF0B85E0}" srcOrd="7" destOrd="0" presId="urn:microsoft.com/office/officeart/2005/8/layout/vProcess5"/>
    <dgm:cxn modelId="{C11DD453-9816-4204-AD1F-85017310ADD4}" type="presParOf" srcId="{C04EF113-702E-4A08-A309-F20CD5AF4536}" destId="{6DE0D220-1A0A-4F9B-9F89-88AD2121B4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50462C-FD42-4930-B9EA-8C59D6235AB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A0997F-ABD4-479D-BA15-DC677FC2BE39}">
      <dgm:prSet phldrT="[Текст]" custT="1"/>
      <dgm:spPr/>
      <dgm:t>
        <a:bodyPr/>
        <a:lstStyle/>
        <a:p>
          <a:r>
            <a:rPr lang="ru-RU" sz="1800" b="1" u="sng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2020 год</a:t>
          </a:r>
        </a:p>
        <a:p>
          <a:r>
            <a:rPr lang="ru-RU" sz="1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797,5  млн. руб.</a:t>
          </a:r>
          <a:endParaRPr lang="ru-RU" sz="1800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67C0CB09-704D-45CC-A39A-009D6F9729BD}" type="parTrans" cxnId="{A6B171D9-1EED-48E2-89CB-11C858355DE0}">
      <dgm:prSet/>
      <dgm:spPr/>
      <dgm:t>
        <a:bodyPr/>
        <a:lstStyle/>
        <a:p>
          <a:endParaRPr lang="ru-RU"/>
        </a:p>
      </dgm:t>
    </dgm:pt>
    <dgm:pt modelId="{A101BDA1-2B57-4085-AC28-A42E0DD8DEC1}" type="sibTrans" cxnId="{A6B171D9-1EED-48E2-89CB-11C858355DE0}">
      <dgm:prSet/>
      <dgm:spPr/>
      <dgm:t>
        <a:bodyPr/>
        <a:lstStyle/>
        <a:p>
          <a:endParaRPr lang="ru-RU"/>
        </a:p>
      </dgm:t>
    </dgm:pt>
    <dgm:pt modelId="{A998077E-C6E0-44FC-BC5F-838655F79B1F}">
      <dgm:prSet phldrT="[Текст]"/>
      <dgm:spPr/>
      <dgm:t>
        <a:bodyPr/>
        <a:lstStyle/>
        <a:p>
          <a:r>
            <a:rPr lang="ru-RU" b="1" u="sng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2021 год</a:t>
          </a:r>
        </a:p>
        <a:p>
          <a:r>
            <a:rPr lang="ru-RU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738,4 млн. руб.</a:t>
          </a:r>
          <a:endParaRPr lang="ru-RU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D48E1B90-758B-4900-A61B-D591EF02D009}" type="parTrans" cxnId="{1F6DA495-F1D2-4DB3-A201-3D16BE80147F}">
      <dgm:prSet/>
      <dgm:spPr/>
      <dgm:t>
        <a:bodyPr/>
        <a:lstStyle/>
        <a:p>
          <a:endParaRPr lang="ru-RU"/>
        </a:p>
      </dgm:t>
    </dgm:pt>
    <dgm:pt modelId="{4B6CDCA4-ABE5-404D-BA14-A0CB3948DC34}" type="sibTrans" cxnId="{1F6DA495-F1D2-4DB3-A201-3D16BE80147F}">
      <dgm:prSet/>
      <dgm:spPr/>
      <dgm:t>
        <a:bodyPr/>
        <a:lstStyle/>
        <a:p>
          <a:endParaRPr lang="ru-RU"/>
        </a:p>
      </dgm:t>
    </dgm:pt>
    <dgm:pt modelId="{35547E87-4304-4FBA-8D2B-3048A6529DAC}" type="pres">
      <dgm:prSet presAssocID="{F750462C-FD42-4930-B9EA-8C59D6235AB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D7D76F-3EC4-4814-AD91-07DDD097AA10}" type="pres">
      <dgm:prSet presAssocID="{F750462C-FD42-4930-B9EA-8C59D6235AB3}" presName="ribbon" presStyleLbl="node1" presStyleIdx="0" presStyleCnt="1" custScaleX="194515" custLinFactNeighborX="1472" custLinFactNeighborY="-17391"/>
      <dgm:spPr>
        <a:solidFill>
          <a:srgbClr val="008A3E"/>
        </a:solidFill>
      </dgm:spPr>
      <dgm:t>
        <a:bodyPr/>
        <a:lstStyle/>
        <a:p>
          <a:endParaRPr lang="ru-RU"/>
        </a:p>
      </dgm:t>
    </dgm:pt>
    <dgm:pt modelId="{9C0877BB-809C-47F8-8AD5-1EADA3B575FD}" type="pres">
      <dgm:prSet presAssocID="{F750462C-FD42-4930-B9EA-8C59D6235AB3}" presName="leftArrowText" presStyleLbl="node1" presStyleIdx="0" presStyleCnt="1" custScaleX="213459" custLinFactNeighborX="-287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3847C-8C3B-4AA9-8BA6-00549D0624BF}" type="pres">
      <dgm:prSet presAssocID="{F750462C-FD42-4930-B9EA-8C59D6235AB3}" presName="rightArrowText" presStyleLbl="node1" presStyleIdx="0" presStyleCnt="1" custLinFactNeighborX="31410" custLinFactNeighborY="1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415097-820C-4B8A-B79F-8EBFD5F1EBCC}" type="presOf" srcId="{F750462C-FD42-4930-B9EA-8C59D6235AB3}" destId="{35547E87-4304-4FBA-8D2B-3048A6529DAC}" srcOrd="0" destOrd="0" presId="urn:microsoft.com/office/officeart/2005/8/layout/arrow6"/>
    <dgm:cxn modelId="{46D9ED4B-5658-49DE-A789-C8BBFDE8D1DE}" type="presOf" srcId="{0DA0997F-ABD4-479D-BA15-DC677FC2BE39}" destId="{9C0877BB-809C-47F8-8AD5-1EADA3B575FD}" srcOrd="0" destOrd="0" presId="urn:microsoft.com/office/officeart/2005/8/layout/arrow6"/>
    <dgm:cxn modelId="{1F6DA495-F1D2-4DB3-A201-3D16BE80147F}" srcId="{F750462C-FD42-4930-B9EA-8C59D6235AB3}" destId="{A998077E-C6E0-44FC-BC5F-838655F79B1F}" srcOrd="1" destOrd="0" parTransId="{D48E1B90-758B-4900-A61B-D591EF02D009}" sibTransId="{4B6CDCA4-ABE5-404D-BA14-A0CB3948DC34}"/>
    <dgm:cxn modelId="{A6B171D9-1EED-48E2-89CB-11C858355DE0}" srcId="{F750462C-FD42-4930-B9EA-8C59D6235AB3}" destId="{0DA0997F-ABD4-479D-BA15-DC677FC2BE39}" srcOrd="0" destOrd="0" parTransId="{67C0CB09-704D-45CC-A39A-009D6F9729BD}" sibTransId="{A101BDA1-2B57-4085-AC28-A42E0DD8DEC1}"/>
    <dgm:cxn modelId="{72B05F85-D0A1-4C32-A8EC-614421116703}" type="presOf" srcId="{A998077E-C6E0-44FC-BC5F-838655F79B1F}" destId="{3BD3847C-8C3B-4AA9-8BA6-00549D0624BF}" srcOrd="0" destOrd="0" presId="urn:microsoft.com/office/officeart/2005/8/layout/arrow6"/>
    <dgm:cxn modelId="{E417C9BA-0138-4ABD-A8C3-947F1A289DEE}" type="presParOf" srcId="{35547E87-4304-4FBA-8D2B-3048A6529DAC}" destId="{09D7D76F-3EC4-4814-AD91-07DDD097AA10}" srcOrd="0" destOrd="0" presId="urn:microsoft.com/office/officeart/2005/8/layout/arrow6"/>
    <dgm:cxn modelId="{68B0FEE8-A3FA-44D1-B49F-88244024871C}" type="presParOf" srcId="{35547E87-4304-4FBA-8D2B-3048A6529DAC}" destId="{9C0877BB-809C-47F8-8AD5-1EADA3B575FD}" srcOrd="1" destOrd="0" presId="urn:microsoft.com/office/officeart/2005/8/layout/arrow6"/>
    <dgm:cxn modelId="{DF10E67F-4176-4D16-8FC5-4ABF5F398E0B}" type="presParOf" srcId="{35547E87-4304-4FBA-8D2B-3048A6529DAC}" destId="{3BD3847C-8C3B-4AA9-8BA6-00549D0624B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5763EB-135C-45B9-A0DE-B22F659555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2E6DB8-3E27-40B2-AA76-A46ED6243DEE}">
      <dgm:prSet phldrT="[Текст]" custT="1"/>
      <dgm:spPr>
        <a:solidFill>
          <a:srgbClr val="008A3E">
            <a:alpha val="80000"/>
          </a:srgbClr>
        </a:solidFill>
      </dgm:spPr>
      <dgm:t>
        <a:bodyPr/>
        <a:lstStyle/>
        <a:p>
          <a:r>
            <a:rPr lang="ru-RU" sz="2000" b="1" dirty="0" smtClean="0"/>
            <a:t>Соблюдение уровня оплаты труда в соответствие с Указом Президента № 597</a:t>
          </a:r>
          <a:endParaRPr lang="ru-RU" sz="2000" b="1" dirty="0"/>
        </a:p>
      </dgm:t>
    </dgm:pt>
    <dgm:pt modelId="{B703FACC-36B9-4AEC-BF30-0356C3E725F6}" type="parTrans" cxnId="{636287DE-6698-49EB-8785-1841E38A7145}">
      <dgm:prSet/>
      <dgm:spPr/>
      <dgm:t>
        <a:bodyPr/>
        <a:lstStyle/>
        <a:p>
          <a:endParaRPr lang="ru-RU"/>
        </a:p>
      </dgm:t>
    </dgm:pt>
    <dgm:pt modelId="{09575114-B22F-41FF-916D-51F6F73DA0BB}" type="sibTrans" cxnId="{636287DE-6698-49EB-8785-1841E38A7145}">
      <dgm:prSet/>
      <dgm:spPr/>
      <dgm:t>
        <a:bodyPr/>
        <a:lstStyle/>
        <a:p>
          <a:endParaRPr lang="ru-RU"/>
        </a:p>
      </dgm:t>
    </dgm:pt>
    <dgm:pt modelId="{0B082D65-F012-45A1-9B3A-DDC7F2042EAF}">
      <dgm:prSet phldrT="[Текст]" custT="1"/>
      <dgm:spPr>
        <a:solidFill>
          <a:srgbClr val="009900">
            <a:alpha val="80000"/>
          </a:srgbClr>
        </a:solidFill>
      </dgm:spPr>
      <dgm:t>
        <a:bodyPr/>
        <a:lstStyle/>
        <a:p>
          <a:r>
            <a:rPr lang="ru-RU" sz="2000" b="1" dirty="0" smtClean="0"/>
            <a:t>Индексация должностных окладов работников  </a:t>
          </a:r>
          <a:r>
            <a:rPr lang="ru-RU" sz="2000" b="1" dirty="0" smtClean="0"/>
            <a:t>муниципальных учреждений </a:t>
          </a:r>
          <a:r>
            <a:rPr lang="ru-RU" sz="2000" b="1" dirty="0" smtClean="0"/>
            <a:t>и органов местного самоуправления на 4% с 01.09.2021</a:t>
          </a:r>
          <a:endParaRPr lang="ru-RU" sz="2000" b="1" dirty="0"/>
        </a:p>
      </dgm:t>
    </dgm:pt>
    <dgm:pt modelId="{39439AA2-B7DF-4939-8C3B-831F1CB6D05E}" type="parTrans" cxnId="{4CD84ED4-1F05-4EF3-9428-2A20FB00961C}">
      <dgm:prSet/>
      <dgm:spPr/>
      <dgm:t>
        <a:bodyPr/>
        <a:lstStyle/>
        <a:p>
          <a:endParaRPr lang="ru-RU"/>
        </a:p>
      </dgm:t>
    </dgm:pt>
    <dgm:pt modelId="{84544C08-2490-4423-9EDB-85D1D5B1A07E}" type="sibTrans" cxnId="{4CD84ED4-1F05-4EF3-9428-2A20FB00961C}">
      <dgm:prSet/>
      <dgm:spPr/>
      <dgm:t>
        <a:bodyPr/>
        <a:lstStyle/>
        <a:p>
          <a:endParaRPr lang="ru-RU"/>
        </a:p>
      </dgm:t>
    </dgm:pt>
    <dgm:pt modelId="{E9921587-A3B9-4266-BD82-69FAEBCDE674}">
      <dgm:prSet phldrT="[Текст]" custT="1"/>
      <dgm:spPr>
        <a:solidFill>
          <a:srgbClr val="009900">
            <a:alpha val="80000"/>
          </a:srgbClr>
        </a:solidFill>
      </dgm:spPr>
      <dgm:t>
        <a:bodyPr/>
        <a:lstStyle/>
        <a:p>
          <a:r>
            <a:rPr lang="ru-RU" sz="2000" b="1" dirty="0" smtClean="0"/>
            <a:t>Обеспечение сбалансированности бюджетов поселений</a:t>
          </a:r>
          <a:endParaRPr lang="ru-RU" sz="2000" b="1" dirty="0"/>
        </a:p>
      </dgm:t>
    </dgm:pt>
    <dgm:pt modelId="{3651D25A-82D7-4817-81D9-A65F152D66E6}" type="parTrans" cxnId="{F994EA59-EB2D-4978-BB38-9DCB2CB83FBC}">
      <dgm:prSet/>
      <dgm:spPr/>
      <dgm:t>
        <a:bodyPr/>
        <a:lstStyle/>
        <a:p>
          <a:endParaRPr lang="ru-RU"/>
        </a:p>
      </dgm:t>
    </dgm:pt>
    <dgm:pt modelId="{0E364988-5645-43E5-87EE-C872DAB9F003}" type="sibTrans" cxnId="{F994EA59-EB2D-4978-BB38-9DCB2CB83FBC}">
      <dgm:prSet/>
      <dgm:spPr/>
      <dgm:t>
        <a:bodyPr/>
        <a:lstStyle/>
        <a:p>
          <a:endParaRPr lang="ru-RU"/>
        </a:p>
      </dgm:t>
    </dgm:pt>
    <dgm:pt modelId="{EA03180E-0F1D-4C93-8D19-6B2147C6CD1C}">
      <dgm:prSet phldrT="[Текст]" custT="1"/>
      <dgm:spPr>
        <a:solidFill>
          <a:srgbClr val="008A3E">
            <a:alpha val="80000"/>
          </a:srgbClr>
        </a:solidFill>
      </dgm:spPr>
      <dgm:t>
        <a:bodyPr/>
        <a:lstStyle/>
        <a:p>
          <a:r>
            <a:rPr lang="ru-RU" sz="2000" b="1" dirty="0" smtClean="0"/>
            <a:t>Индексация расходов на коммунальные услуги на 4 % и  с учетом вновь принимаемых расходных обязательств</a:t>
          </a:r>
          <a:endParaRPr lang="ru-RU" sz="2000" b="1" dirty="0"/>
        </a:p>
      </dgm:t>
    </dgm:pt>
    <dgm:pt modelId="{0A08E77C-163B-4483-A40C-35ABAA691941}" type="parTrans" cxnId="{71006496-C8AC-4C4C-950B-2D5F57E2AB2C}">
      <dgm:prSet/>
      <dgm:spPr/>
      <dgm:t>
        <a:bodyPr/>
        <a:lstStyle/>
        <a:p>
          <a:endParaRPr lang="ru-RU"/>
        </a:p>
      </dgm:t>
    </dgm:pt>
    <dgm:pt modelId="{B9455C8E-440D-43AC-85FE-500878797DD3}" type="sibTrans" cxnId="{71006496-C8AC-4C4C-950B-2D5F57E2AB2C}">
      <dgm:prSet/>
      <dgm:spPr/>
      <dgm:t>
        <a:bodyPr/>
        <a:lstStyle/>
        <a:p>
          <a:endParaRPr lang="ru-RU"/>
        </a:p>
      </dgm:t>
    </dgm:pt>
    <dgm:pt modelId="{4C2B9356-EEF7-4B29-BD19-8D61C992A466}" type="pres">
      <dgm:prSet presAssocID="{215763EB-135C-45B9-A0DE-B22F659555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DB87D4-E586-448B-A74B-C063DD597E32}" type="pres">
      <dgm:prSet presAssocID="{F62E6DB8-3E27-40B2-AA76-A46ED6243DEE}" presName="parentLin" presStyleCnt="0"/>
      <dgm:spPr/>
    </dgm:pt>
    <dgm:pt modelId="{CC024155-A58B-4CE4-B0F6-C79782FF19BA}" type="pres">
      <dgm:prSet presAssocID="{F62E6DB8-3E27-40B2-AA76-A46ED6243DE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631EBFD-280E-45C2-9031-7ED89570D66D}" type="pres">
      <dgm:prSet presAssocID="{F62E6DB8-3E27-40B2-AA76-A46ED6243DEE}" presName="parentText" presStyleLbl="node1" presStyleIdx="0" presStyleCnt="4" custScaleX="108711" custScaleY="1736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16A12-7D9E-41E5-886C-21923A5B1107}" type="pres">
      <dgm:prSet presAssocID="{F62E6DB8-3E27-40B2-AA76-A46ED6243DEE}" presName="negativeSpace" presStyleCnt="0"/>
      <dgm:spPr/>
    </dgm:pt>
    <dgm:pt modelId="{A41A47D7-0FFB-4779-8EBA-B341E4FF0C78}" type="pres">
      <dgm:prSet presAssocID="{F62E6DB8-3E27-40B2-AA76-A46ED6243DEE}" presName="childText" presStyleLbl="conFgAcc1" presStyleIdx="0" presStyleCnt="4">
        <dgm:presLayoutVars>
          <dgm:bulletEnabled val="1"/>
        </dgm:presLayoutVars>
      </dgm:prSet>
      <dgm:spPr/>
    </dgm:pt>
    <dgm:pt modelId="{B79367EF-F382-4B2C-ADD9-B588161D365D}" type="pres">
      <dgm:prSet presAssocID="{09575114-B22F-41FF-916D-51F6F73DA0BB}" presName="spaceBetweenRectangles" presStyleCnt="0"/>
      <dgm:spPr/>
    </dgm:pt>
    <dgm:pt modelId="{7A0D4273-82AB-4064-8000-94BF6FD14CBD}" type="pres">
      <dgm:prSet presAssocID="{0B082D65-F012-45A1-9B3A-DDC7F2042EAF}" presName="parentLin" presStyleCnt="0"/>
      <dgm:spPr/>
    </dgm:pt>
    <dgm:pt modelId="{EB7C204C-D901-4D73-8AFC-716DBD649F2B}" type="pres">
      <dgm:prSet presAssocID="{0B082D65-F012-45A1-9B3A-DDC7F2042EA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8B7AE89-5FCA-46D1-9D92-FC81E284867D}" type="pres">
      <dgm:prSet presAssocID="{0B082D65-F012-45A1-9B3A-DDC7F2042EAF}" presName="parentText" presStyleLbl="node1" presStyleIdx="1" presStyleCnt="4" custScaleX="108711" custScaleY="2117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47087-C6C2-4DBF-B27F-F022BDA04CCA}" type="pres">
      <dgm:prSet presAssocID="{0B082D65-F012-45A1-9B3A-DDC7F2042EAF}" presName="negativeSpace" presStyleCnt="0"/>
      <dgm:spPr/>
    </dgm:pt>
    <dgm:pt modelId="{1D52993A-D5CE-4089-815B-B90A6B914D91}" type="pres">
      <dgm:prSet presAssocID="{0B082D65-F012-45A1-9B3A-DDC7F2042EAF}" presName="childText" presStyleLbl="conFgAcc1" presStyleIdx="1" presStyleCnt="4" custLinFactNeighborX="376" custLinFactNeighborY="-24682">
        <dgm:presLayoutVars>
          <dgm:bulletEnabled val="1"/>
        </dgm:presLayoutVars>
      </dgm:prSet>
      <dgm:spPr/>
    </dgm:pt>
    <dgm:pt modelId="{0EE79EA6-946F-4F96-BB1B-34C2B153B8E7}" type="pres">
      <dgm:prSet presAssocID="{84544C08-2490-4423-9EDB-85D1D5B1A07E}" presName="spaceBetweenRectangles" presStyleCnt="0"/>
      <dgm:spPr/>
    </dgm:pt>
    <dgm:pt modelId="{58A96D43-7B36-47EF-9ECE-6E49A9815F7C}" type="pres">
      <dgm:prSet presAssocID="{EA03180E-0F1D-4C93-8D19-6B2147C6CD1C}" presName="parentLin" presStyleCnt="0"/>
      <dgm:spPr/>
    </dgm:pt>
    <dgm:pt modelId="{21CE44E8-2A6D-47A2-8E2C-0E69D3E8B61D}" type="pres">
      <dgm:prSet presAssocID="{EA03180E-0F1D-4C93-8D19-6B2147C6CD1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D62A5E0-4355-4257-AAFB-CE996654AA50}" type="pres">
      <dgm:prSet presAssocID="{EA03180E-0F1D-4C93-8D19-6B2147C6CD1C}" presName="parentText" presStyleLbl="node1" presStyleIdx="2" presStyleCnt="4" custScaleX="109292" custScaleY="2142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DFD37-3A91-4982-8EB1-25D7CF768F74}" type="pres">
      <dgm:prSet presAssocID="{EA03180E-0F1D-4C93-8D19-6B2147C6CD1C}" presName="negativeSpace" presStyleCnt="0"/>
      <dgm:spPr/>
    </dgm:pt>
    <dgm:pt modelId="{F81F05D6-5D9D-4D5F-B13B-84878812F126}" type="pres">
      <dgm:prSet presAssocID="{EA03180E-0F1D-4C93-8D19-6B2147C6CD1C}" presName="childText" presStyleLbl="conFgAcc1" presStyleIdx="2" presStyleCnt="4">
        <dgm:presLayoutVars>
          <dgm:bulletEnabled val="1"/>
        </dgm:presLayoutVars>
      </dgm:prSet>
      <dgm:spPr/>
    </dgm:pt>
    <dgm:pt modelId="{A13D34DE-CB50-4A0A-8818-C6FCE1D2EFE3}" type="pres">
      <dgm:prSet presAssocID="{B9455C8E-440D-43AC-85FE-500878797DD3}" presName="spaceBetweenRectangles" presStyleCnt="0"/>
      <dgm:spPr/>
    </dgm:pt>
    <dgm:pt modelId="{DE0FA52B-2153-4EE1-8FD8-4FF9CF511B77}" type="pres">
      <dgm:prSet presAssocID="{E9921587-A3B9-4266-BD82-69FAEBCDE674}" presName="parentLin" presStyleCnt="0"/>
      <dgm:spPr/>
    </dgm:pt>
    <dgm:pt modelId="{D1D7E50B-D463-44ED-907D-8A75ADA43F12}" type="pres">
      <dgm:prSet presAssocID="{E9921587-A3B9-4266-BD82-69FAEBCDE67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9EB21C1-6F80-432C-8B89-DFBBB57456A0}" type="pres">
      <dgm:prSet presAssocID="{E9921587-A3B9-4266-BD82-69FAEBCDE674}" presName="parentText" presStyleLbl="node1" presStyleIdx="3" presStyleCnt="4" custScaleX="109291" custScaleY="203814" custLinFactNeighborX="-2276" custLinFactNeighborY="18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0B396-3087-49A1-9A08-30ED05DC993E}" type="pres">
      <dgm:prSet presAssocID="{E9921587-A3B9-4266-BD82-69FAEBCDE674}" presName="negativeSpace" presStyleCnt="0"/>
      <dgm:spPr/>
    </dgm:pt>
    <dgm:pt modelId="{CD1622E7-1299-4E6A-BC5B-E71F4E6B6053}" type="pres">
      <dgm:prSet presAssocID="{E9921587-A3B9-4266-BD82-69FAEBCDE67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36287DE-6698-49EB-8785-1841E38A7145}" srcId="{215763EB-135C-45B9-A0DE-B22F65955592}" destId="{F62E6DB8-3E27-40B2-AA76-A46ED6243DEE}" srcOrd="0" destOrd="0" parTransId="{B703FACC-36B9-4AEC-BF30-0356C3E725F6}" sibTransId="{09575114-B22F-41FF-916D-51F6F73DA0BB}"/>
    <dgm:cxn modelId="{0F910988-2567-41BA-8693-BAF196EBC89A}" type="presOf" srcId="{E9921587-A3B9-4266-BD82-69FAEBCDE674}" destId="{D1D7E50B-D463-44ED-907D-8A75ADA43F12}" srcOrd="0" destOrd="0" presId="urn:microsoft.com/office/officeart/2005/8/layout/list1"/>
    <dgm:cxn modelId="{71006496-C8AC-4C4C-950B-2D5F57E2AB2C}" srcId="{215763EB-135C-45B9-A0DE-B22F65955592}" destId="{EA03180E-0F1D-4C93-8D19-6B2147C6CD1C}" srcOrd="2" destOrd="0" parTransId="{0A08E77C-163B-4483-A40C-35ABAA691941}" sibTransId="{B9455C8E-440D-43AC-85FE-500878797DD3}"/>
    <dgm:cxn modelId="{F994EA59-EB2D-4978-BB38-9DCB2CB83FBC}" srcId="{215763EB-135C-45B9-A0DE-B22F65955592}" destId="{E9921587-A3B9-4266-BD82-69FAEBCDE674}" srcOrd="3" destOrd="0" parTransId="{3651D25A-82D7-4817-81D9-A65F152D66E6}" sibTransId="{0E364988-5645-43E5-87EE-C872DAB9F003}"/>
    <dgm:cxn modelId="{8D6982BE-9AB1-4AE5-B108-91364F25CB33}" type="presOf" srcId="{E9921587-A3B9-4266-BD82-69FAEBCDE674}" destId="{19EB21C1-6F80-432C-8B89-DFBBB57456A0}" srcOrd="1" destOrd="0" presId="urn:microsoft.com/office/officeart/2005/8/layout/list1"/>
    <dgm:cxn modelId="{63E34324-3974-40AF-84BD-C7EAE54DEDE3}" type="presOf" srcId="{0B082D65-F012-45A1-9B3A-DDC7F2042EAF}" destId="{28B7AE89-5FCA-46D1-9D92-FC81E284867D}" srcOrd="1" destOrd="0" presId="urn:microsoft.com/office/officeart/2005/8/layout/list1"/>
    <dgm:cxn modelId="{4BE2DA79-143B-4B3F-8D12-707464B38047}" type="presOf" srcId="{F62E6DB8-3E27-40B2-AA76-A46ED6243DEE}" destId="{CC024155-A58B-4CE4-B0F6-C79782FF19BA}" srcOrd="0" destOrd="0" presId="urn:microsoft.com/office/officeart/2005/8/layout/list1"/>
    <dgm:cxn modelId="{5A9CE00F-6AD1-4158-B496-94D74D0E7D3A}" type="presOf" srcId="{F62E6DB8-3E27-40B2-AA76-A46ED6243DEE}" destId="{1631EBFD-280E-45C2-9031-7ED89570D66D}" srcOrd="1" destOrd="0" presId="urn:microsoft.com/office/officeart/2005/8/layout/list1"/>
    <dgm:cxn modelId="{4CD84ED4-1F05-4EF3-9428-2A20FB00961C}" srcId="{215763EB-135C-45B9-A0DE-B22F65955592}" destId="{0B082D65-F012-45A1-9B3A-DDC7F2042EAF}" srcOrd="1" destOrd="0" parTransId="{39439AA2-B7DF-4939-8C3B-831F1CB6D05E}" sibTransId="{84544C08-2490-4423-9EDB-85D1D5B1A07E}"/>
    <dgm:cxn modelId="{82B219F1-4FD2-4EAC-9AFB-78CFDA465227}" type="presOf" srcId="{EA03180E-0F1D-4C93-8D19-6B2147C6CD1C}" destId="{6D62A5E0-4355-4257-AAFB-CE996654AA50}" srcOrd="1" destOrd="0" presId="urn:microsoft.com/office/officeart/2005/8/layout/list1"/>
    <dgm:cxn modelId="{64E039E6-5E9F-426F-A6E6-43CC7D275B2D}" type="presOf" srcId="{EA03180E-0F1D-4C93-8D19-6B2147C6CD1C}" destId="{21CE44E8-2A6D-47A2-8E2C-0E69D3E8B61D}" srcOrd="0" destOrd="0" presId="urn:microsoft.com/office/officeart/2005/8/layout/list1"/>
    <dgm:cxn modelId="{21F3C467-7482-4A30-A33D-81ADFB5BD373}" type="presOf" srcId="{0B082D65-F012-45A1-9B3A-DDC7F2042EAF}" destId="{EB7C204C-D901-4D73-8AFC-716DBD649F2B}" srcOrd="0" destOrd="0" presId="urn:microsoft.com/office/officeart/2005/8/layout/list1"/>
    <dgm:cxn modelId="{6D4FDB0B-B949-48F0-9AEC-289247D46629}" type="presOf" srcId="{215763EB-135C-45B9-A0DE-B22F65955592}" destId="{4C2B9356-EEF7-4B29-BD19-8D61C992A466}" srcOrd="0" destOrd="0" presId="urn:microsoft.com/office/officeart/2005/8/layout/list1"/>
    <dgm:cxn modelId="{0F767A43-2446-4153-8B13-7382C5BAA333}" type="presParOf" srcId="{4C2B9356-EEF7-4B29-BD19-8D61C992A466}" destId="{57DB87D4-E586-448B-A74B-C063DD597E32}" srcOrd="0" destOrd="0" presId="urn:microsoft.com/office/officeart/2005/8/layout/list1"/>
    <dgm:cxn modelId="{7758A64D-E55A-48DC-898D-9CCC472B998A}" type="presParOf" srcId="{57DB87D4-E586-448B-A74B-C063DD597E32}" destId="{CC024155-A58B-4CE4-B0F6-C79782FF19BA}" srcOrd="0" destOrd="0" presId="urn:microsoft.com/office/officeart/2005/8/layout/list1"/>
    <dgm:cxn modelId="{71DEAE37-9653-4410-BB2D-7BAC7890228A}" type="presParOf" srcId="{57DB87D4-E586-448B-A74B-C063DD597E32}" destId="{1631EBFD-280E-45C2-9031-7ED89570D66D}" srcOrd="1" destOrd="0" presId="urn:microsoft.com/office/officeart/2005/8/layout/list1"/>
    <dgm:cxn modelId="{305517C0-EB48-48F4-97A8-5D558DD69E93}" type="presParOf" srcId="{4C2B9356-EEF7-4B29-BD19-8D61C992A466}" destId="{3F716A12-7D9E-41E5-886C-21923A5B1107}" srcOrd="1" destOrd="0" presId="urn:microsoft.com/office/officeart/2005/8/layout/list1"/>
    <dgm:cxn modelId="{0DAF3B7C-B2C0-41A0-8C79-4D2174D626A3}" type="presParOf" srcId="{4C2B9356-EEF7-4B29-BD19-8D61C992A466}" destId="{A41A47D7-0FFB-4779-8EBA-B341E4FF0C78}" srcOrd="2" destOrd="0" presId="urn:microsoft.com/office/officeart/2005/8/layout/list1"/>
    <dgm:cxn modelId="{EF7CFA90-24EF-4472-A83D-FBA6101284D6}" type="presParOf" srcId="{4C2B9356-EEF7-4B29-BD19-8D61C992A466}" destId="{B79367EF-F382-4B2C-ADD9-B588161D365D}" srcOrd="3" destOrd="0" presId="urn:microsoft.com/office/officeart/2005/8/layout/list1"/>
    <dgm:cxn modelId="{5F72C6DC-4B3A-4F1B-ABF7-FA1E790C11F0}" type="presParOf" srcId="{4C2B9356-EEF7-4B29-BD19-8D61C992A466}" destId="{7A0D4273-82AB-4064-8000-94BF6FD14CBD}" srcOrd="4" destOrd="0" presId="urn:microsoft.com/office/officeart/2005/8/layout/list1"/>
    <dgm:cxn modelId="{C1E0B881-17A0-40EB-AAB0-0A5908BF56F7}" type="presParOf" srcId="{7A0D4273-82AB-4064-8000-94BF6FD14CBD}" destId="{EB7C204C-D901-4D73-8AFC-716DBD649F2B}" srcOrd="0" destOrd="0" presId="urn:microsoft.com/office/officeart/2005/8/layout/list1"/>
    <dgm:cxn modelId="{471D6E95-50F8-4F37-9E7F-2715AFF0D478}" type="presParOf" srcId="{7A0D4273-82AB-4064-8000-94BF6FD14CBD}" destId="{28B7AE89-5FCA-46D1-9D92-FC81E284867D}" srcOrd="1" destOrd="0" presId="urn:microsoft.com/office/officeart/2005/8/layout/list1"/>
    <dgm:cxn modelId="{1C0D0265-816C-45E5-A043-9998D68668CE}" type="presParOf" srcId="{4C2B9356-EEF7-4B29-BD19-8D61C992A466}" destId="{11147087-C6C2-4DBF-B27F-F022BDA04CCA}" srcOrd="5" destOrd="0" presId="urn:microsoft.com/office/officeart/2005/8/layout/list1"/>
    <dgm:cxn modelId="{25C94FE9-B983-44E1-8AC9-928BB43845DB}" type="presParOf" srcId="{4C2B9356-EEF7-4B29-BD19-8D61C992A466}" destId="{1D52993A-D5CE-4089-815B-B90A6B914D91}" srcOrd="6" destOrd="0" presId="urn:microsoft.com/office/officeart/2005/8/layout/list1"/>
    <dgm:cxn modelId="{47CC9078-4752-43DC-B870-CAEBCCB9DA25}" type="presParOf" srcId="{4C2B9356-EEF7-4B29-BD19-8D61C992A466}" destId="{0EE79EA6-946F-4F96-BB1B-34C2B153B8E7}" srcOrd="7" destOrd="0" presId="urn:microsoft.com/office/officeart/2005/8/layout/list1"/>
    <dgm:cxn modelId="{3B8D7494-7986-4CC6-9CF8-E5235ACD66BA}" type="presParOf" srcId="{4C2B9356-EEF7-4B29-BD19-8D61C992A466}" destId="{58A96D43-7B36-47EF-9ECE-6E49A9815F7C}" srcOrd="8" destOrd="0" presId="urn:microsoft.com/office/officeart/2005/8/layout/list1"/>
    <dgm:cxn modelId="{02598064-0040-410C-8D2B-C2D2A553716B}" type="presParOf" srcId="{58A96D43-7B36-47EF-9ECE-6E49A9815F7C}" destId="{21CE44E8-2A6D-47A2-8E2C-0E69D3E8B61D}" srcOrd="0" destOrd="0" presId="urn:microsoft.com/office/officeart/2005/8/layout/list1"/>
    <dgm:cxn modelId="{6999FEAC-A9CB-4D15-AF58-DFA2BEA01783}" type="presParOf" srcId="{58A96D43-7B36-47EF-9ECE-6E49A9815F7C}" destId="{6D62A5E0-4355-4257-AAFB-CE996654AA50}" srcOrd="1" destOrd="0" presId="urn:microsoft.com/office/officeart/2005/8/layout/list1"/>
    <dgm:cxn modelId="{D0558012-64B2-41E4-9202-7FC46B12BCF3}" type="presParOf" srcId="{4C2B9356-EEF7-4B29-BD19-8D61C992A466}" destId="{D43DFD37-3A91-4982-8EB1-25D7CF768F74}" srcOrd="9" destOrd="0" presId="urn:microsoft.com/office/officeart/2005/8/layout/list1"/>
    <dgm:cxn modelId="{089F7164-36EF-4CF9-AEB2-E148297189CB}" type="presParOf" srcId="{4C2B9356-EEF7-4B29-BD19-8D61C992A466}" destId="{F81F05D6-5D9D-4D5F-B13B-84878812F126}" srcOrd="10" destOrd="0" presId="urn:microsoft.com/office/officeart/2005/8/layout/list1"/>
    <dgm:cxn modelId="{6F288BCA-8030-4DC4-BC65-CE517FAC93DC}" type="presParOf" srcId="{4C2B9356-EEF7-4B29-BD19-8D61C992A466}" destId="{A13D34DE-CB50-4A0A-8818-C6FCE1D2EFE3}" srcOrd="11" destOrd="0" presId="urn:microsoft.com/office/officeart/2005/8/layout/list1"/>
    <dgm:cxn modelId="{2168EDC2-C838-438B-A5B1-44838285548A}" type="presParOf" srcId="{4C2B9356-EEF7-4B29-BD19-8D61C992A466}" destId="{DE0FA52B-2153-4EE1-8FD8-4FF9CF511B77}" srcOrd="12" destOrd="0" presId="urn:microsoft.com/office/officeart/2005/8/layout/list1"/>
    <dgm:cxn modelId="{5F9BE75E-1391-44DF-BBBB-8BDCFEDC1EE0}" type="presParOf" srcId="{DE0FA52B-2153-4EE1-8FD8-4FF9CF511B77}" destId="{D1D7E50B-D463-44ED-907D-8A75ADA43F12}" srcOrd="0" destOrd="0" presId="urn:microsoft.com/office/officeart/2005/8/layout/list1"/>
    <dgm:cxn modelId="{43FECE47-2B11-4E41-9000-7D3C33A2A608}" type="presParOf" srcId="{DE0FA52B-2153-4EE1-8FD8-4FF9CF511B77}" destId="{19EB21C1-6F80-432C-8B89-DFBBB57456A0}" srcOrd="1" destOrd="0" presId="urn:microsoft.com/office/officeart/2005/8/layout/list1"/>
    <dgm:cxn modelId="{2ADD7504-F794-450E-82EB-DEC1A2B2DCFC}" type="presParOf" srcId="{4C2B9356-EEF7-4B29-BD19-8D61C992A466}" destId="{4200B396-3087-49A1-9A08-30ED05DC993E}" srcOrd="13" destOrd="0" presId="urn:microsoft.com/office/officeart/2005/8/layout/list1"/>
    <dgm:cxn modelId="{C54B5562-6123-406D-A9DB-2197E073E0AB}" type="presParOf" srcId="{4C2B9356-EEF7-4B29-BD19-8D61C992A466}" destId="{CD1622E7-1299-4E6A-BC5B-E71F4E6B6053}" srcOrd="14" destOrd="0" presId="urn:microsoft.com/office/officeart/2005/8/layout/list1"/>
  </dgm:cxnLst>
  <dgm:bg>
    <a:effectLst>
      <a:outerShdw blurRad="50800" dist="50800" dir="5400000" algn="ctr" rotWithShape="0">
        <a:schemeClr val="bg1"/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B6644E-D414-4B70-91B3-CAB77780B85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CE7E86-1147-47DC-940B-DA8A0056567D}">
      <dgm:prSet phldrT="[Текст]" custT="1"/>
      <dgm:spPr>
        <a:solidFill>
          <a:srgbClr val="006666">
            <a:alpha val="80000"/>
          </a:srgbClr>
        </a:solidFill>
      </dgm:spPr>
      <dgm:t>
        <a:bodyPr/>
        <a:lstStyle/>
        <a:p>
          <a:r>
            <a:rPr lang="ru-RU" sz="2200" b="1" i="0" baseline="0" dirty="0" smtClean="0"/>
            <a:t>Акцизы на нефтепродукты формируют дорожный фонд</a:t>
          </a:r>
          <a:endParaRPr lang="ru-RU" sz="2200" b="1" i="0" baseline="0" dirty="0"/>
        </a:p>
      </dgm:t>
    </dgm:pt>
    <dgm:pt modelId="{012DC13D-DF8A-4387-9486-2324B517B904}" type="parTrans" cxnId="{1239A375-AD07-48AA-8680-63DC8C2D8BCD}">
      <dgm:prSet/>
      <dgm:spPr/>
      <dgm:t>
        <a:bodyPr/>
        <a:lstStyle/>
        <a:p>
          <a:endParaRPr lang="ru-RU"/>
        </a:p>
      </dgm:t>
    </dgm:pt>
    <dgm:pt modelId="{3A2069C3-E69D-4FA4-B344-3504945393EE}" type="sibTrans" cxnId="{1239A375-AD07-48AA-8680-63DC8C2D8BCD}">
      <dgm:prSet/>
      <dgm:spPr>
        <a:solidFill>
          <a:srgbClr val="006666">
            <a:alpha val="90000"/>
          </a:srgbClr>
        </a:solidFill>
      </dgm:spPr>
      <dgm:t>
        <a:bodyPr/>
        <a:lstStyle/>
        <a:p>
          <a:endParaRPr lang="ru-RU"/>
        </a:p>
      </dgm:t>
    </dgm:pt>
    <dgm:pt modelId="{BE63C614-C05A-4D9C-89E6-D6DF31ECB1D2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92D050">
            <a:alpha val="34000"/>
          </a:srgbClr>
        </a:solidFill>
      </dgm:spPr>
      <dgm:t>
        <a:bodyPr/>
        <a:lstStyle/>
        <a:p>
          <a:r>
            <a:rPr lang="ru-RU" b="1" i="0" baseline="0" dirty="0" smtClean="0">
              <a:solidFill>
                <a:srgbClr val="008A3E"/>
              </a:solidFill>
            </a:rPr>
            <a:t>Содержание дорог  - </a:t>
          </a:r>
          <a:r>
            <a:rPr lang="ru-RU" b="1" i="0" baseline="0" dirty="0" smtClean="0">
              <a:solidFill>
                <a:srgbClr val="008A3E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5,</a:t>
          </a:r>
          <a:r>
            <a:rPr lang="en-US" b="1" i="0" baseline="0" dirty="0" smtClean="0">
              <a:solidFill>
                <a:srgbClr val="008A3E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6</a:t>
          </a:r>
          <a:r>
            <a:rPr lang="ru-RU" b="1" i="0" baseline="0" dirty="0" smtClean="0">
              <a:solidFill>
                <a:srgbClr val="008A3E"/>
              </a:solidFill>
            </a:rPr>
            <a:t> млн.руб.</a:t>
          </a:r>
          <a:endParaRPr lang="ru-RU" b="1" i="0" baseline="0" dirty="0">
            <a:solidFill>
              <a:srgbClr val="008A3E"/>
            </a:solidFill>
          </a:endParaRPr>
        </a:p>
      </dgm:t>
    </dgm:pt>
    <dgm:pt modelId="{A0AED21C-85A1-466D-95D7-0446450582BE}" type="parTrans" cxnId="{757A6065-F2BD-4F47-8BF6-B0E267272E04}">
      <dgm:prSet/>
      <dgm:spPr/>
      <dgm:t>
        <a:bodyPr/>
        <a:lstStyle/>
        <a:p>
          <a:endParaRPr lang="ru-RU"/>
        </a:p>
      </dgm:t>
    </dgm:pt>
    <dgm:pt modelId="{914A9038-3249-47AE-8548-B2EE84E962D8}" type="sibTrans" cxnId="{757A6065-F2BD-4F47-8BF6-B0E267272E04}">
      <dgm:prSet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A9FC8640-3621-4114-BA15-22E323F3DD1E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92D050">
            <a:alpha val="34000"/>
          </a:srgbClr>
        </a:solidFill>
      </dgm:spPr>
      <dgm:t>
        <a:bodyPr/>
        <a:lstStyle/>
        <a:p>
          <a:r>
            <a:rPr lang="ru-RU" b="1" i="0" baseline="0" dirty="0" smtClean="0">
              <a:solidFill>
                <a:srgbClr val="008A3E"/>
              </a:solidFill>
            </a:rPr>
            <a:t>Приобретение техники </a:t>
          </a:r>
          <a:r>
            <a:rPr lang="ru-RU" b="1" i="0" baseline="0" dirty="0" smtClean="0">
              <a:solidFill>
                <a:srgbClr val="008A3E"/>
              </a:solidFill>
            </a:rPr>
            <a:t>(</a:t>
          </a:r>
          <a:r>
            <a:rPr lang="ru-RU" b="1" i="0" baseline="0" smtClean="0">
              <a:solidFill>
                <a:srgbClr val="008A3E"/>
              </a:solidFill>
            </a:rPr>
            <a:t>лизинговые платежи)– </a:t>
          </a:r>
          <a:r>
            <a:rPr lang="ru-RU" b="1" i="0" baseline="0" dirty="0" smtClean="0">
              <a:solidFill>
                <a:srgbClr val="008A3E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1,0</a:t>
          </a:r>
          <a:r>
            <a:rPr lang="ru-RU" b="1" i="0" baseline="0" dirty="0" smtClean="0">
              <a:solidFill>
                <a:srgbClr val="008A3E"/>
              </a:solidFill>
            </a:rPr>
            <a:t> млн.руб.</a:t>
          </a:r>
          <a:endParaRPr lang="ru-RU" b="1" i="0" baseline="0" dirty="0">
            <a:solidFill>
              <a:srgbClr val="008A3E"/>
            </a:solidFill>
          </a:endParaRPr>
        </a:p>
      </dgm:t>
    </dgm:pt>
    <dgm:pt modelId="{C3454B89-9F95-41F9-A559-D74B9482F768}" type="parTrans" cxnId="{BA815F85-FA13-4F10-9968-973664EEFF29}">
      <dgm:prSet/>
      <dgm:spPr/>
      <dgm:t>
        <a:bodyPr/>
        <a:lstStyle/>
        <a:p>
          <a:endParaRPr lang="ru-RU"/>
        </a:p>
      </dgm:t>
    </dgm:pt>
    <dgm:pt modelId="{84FE6509-D0C4-4324-B5ED-1F453000867E}" type="sibTrans" cxnId="{BA815F85-FA13-4F10-9968-973664EEFF29}">
      <dgm:prSet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E2406FEA-1E86-4A62-BC76-7FBB193811D9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92D050">
            <a:alpha val="34000"/>
          </a:srgbClr>
        </a:solidFill>
      </dgm:spPr>
      <dgm:t>
        <a:bodyPr rIns="0"/>
        <a:lstStyle/>
        <a:p>
          <a:pPr algn="l"/>
          <a:r>
            <a:rPr lang="ru-RU" b="1" i="0" baseline="0" dirty="0" smtClean="0">
              <a:solidFill>
                <a:srgbClr val="008A3E"/>
              </a:solidFill>
            </a:rPr>
            <a:t>Ремонт дорог –</a:t>
          </a:r>
          <a:r>
            <a:rPr lang="ru-RU" b="1" i="0" baseline="0" dirty="0" smtClean="0">
              <a:solidFill>
                <a:srgbClr val="008A3E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7,6</a:t>
          </a:r>
          <a:r>
            <a:rPr lang="ru-RU" b="1" i="0" baseline="0" dirty="0" smtClean="0">
              <a:solidFill>
                <a:srgbClr val="008A3E"/>
              </a:solidFill>
            </a:rPr>
            <a:t>млн.руб.</a:t>
          </a:r>
        </a:p>
      </dgm:t>
    </dgm:pt>
    <dgm:pt modelId="{1D529A46-C827-45EC-B206-5FC41F8F54E8}" type="parTrans" cxnId="{401619B4-EC9F-450B-A258-9DC7399C357D}">
      <dgm:prSet/>
      <dgm:spPr/>
      <dgm:t>
        <a:bodyPr/>
        <a:lstStyle/>
        <a:p>
          <a:endParaRPr lang="ru-RU"/>
        </a:p>
      </dgm:t>
    </dgm:pt>
    <dgm:pt modelId="{71A77F49-593C-4C8F-A5A5-9AF1580F985E}" type="sibTrans" cxnId="{401619B4-EC9F-450B-A258-9DC7399C357D}">
      <dgm:prSet/>
      <dgm:spPr/>
      <dgm:t>
        <a:bodyPr/>
        <a:lstStyle/>
        <a:p>
          <a:endParaRPr lang="ru-RU"/>
        </a:p>
      </dgm:t>
    </dgm:pt>
    <dgm:pt modelId="{D8072592-321B-40BD-A4D6-D98B834C9FCC}">
      <dgm:prSet/>
      <dgm:spPr/>
      <dgm:t>
        <a:bodyPr/>
        <a:lstStyle/>
        <a:p>
          <a:endParaRPr lang="ru-RU" dirty="0"/>
        </a:p>
      </dgm:t>
    </dgm:pt>
    <dgm:pt modelId="{9A9A737B-0FCA-474E-AD42-AB46D30C265E}" type="parTrans" cxnId="{D997E4F3-1B19-49BA-86D0-75B6085A6761}">
      <dgm:prSet/>
      <dgm:spPr/>
      <dgm:t>
        <a:bodyPr/>
        <a:lstStyle/>
        <a:p>
          <a:endParaRPr lang="ru-RU"/>
        </a:p>
      </dgm:t>
    </dgm:pt>
    <dgm:pt modelId="{8BAC34B8-D740-4D1F-B067-581D6D65769A}" type="sibTrans" cxnId="{D997E4F3-1B19-49BA-86D0-75B6085A6761}">
      <dgm:prSet/>
      <dgm:spPr/>
      <dgm:t>
        <a:bodyPr/>
        <a:lstStyle/>
        <a:p>
          <a:endParaRPr lang="ru-RU"/>
        </a:p>
      </dgm:t>
    </dgm:pt>
    <dgm:pt modelId="{A2805F76-3E7A-44AB-B48C-156B1D1F6CC2}">
      <dgm:prSet/>
      <dgm:spPr/>
      <dgm:t>
        <a:bodyPr/>
        <a:lstStyle/>
        <a:p>
          <a:endParaRPr lang="ru-RU" dirty="0"/>
        </a:p>
      </dgm:t>
    </dgm:pt>
    <dgm:pt modelId="{FCA4213A-652D-4877-B7F3-E5C5E0FEB164}" type="parTrans" cxnId="{8617C7E8-160A-409B-9A2C-A319AE1B2C02}">
      <dgm:prSet/>
      <dgm:spPr/>
      <dgm:t>
        <a:bodyPr/>
        <a:lstStyle/>
        <a:p>
          <a:endParaRPr lang="ru-RU"/>
        </a:p>
      </dgm:t>
    </dgm:pt>
    <dgm:pt modelId="{4210BF0C-1527-4A95-81D4-81E2B5EBED55}" type="sibTrans" cxnId="{8617C7E8-160A-409B-9A2C-A319AE1B2C02}">
      <dgm:prSet/>
      <dgm:spPr/>
      <dgm:t>
        <a:bodyPr/>
        <a:lstStyle/>
        <a:p>
          <a:endParaRPr lang="ru-RU"/>
        </a:p>
      </dgm:t>
    </dgm:pt>
    <dgm:pt modelId="{FFC712AF-681E-472C-9AD6-B9B5F6365CE9}">
      <dgm:prSet/>
      <dgm:spPr/>
      <dgm:t>
        <a:bodyPr/>
        <a:lstStyle/>
        <a:p>
          <a:endParaRPr lang="ru-RU" dirty="0"/>
        </a:p>
      </dgm:t>
    </dgm:pt>
    <dgm:pt modelId="{74B5882B-A166-4A4D-ADC7-63200ECE3A07}" type="parTrans" cxnId="{F7319890-872D-4D1E-92A5-E3EDF50D7E8A}">
      <dgm:prSet/>
      <dgm:spPr/>
      <dgm:t>
        <a:bodyPr/>
        <a:lstStyle/>
        <a:p>
          <a:endParaRPr lang="ru-RU"/>
        </a:p>
      </dgm:t>
    </dgm:pt>
    <dgm:pt modelId="{853A21BA-55E4-4A66-B780-AC09190DEBD1}" type="sibTrans" cxnId="{F7319890-872D-4D1E-92A5-E3EDF50D7E8A}">
      <dgm:prSet/>
      <dgm:spPr/>
      <dgm:t>
        <a:bodyPr/>
        <a:lstStyle/>
        <a:p>
          <a:endParaRPr lang="ru-RU"/>
        </a:p>
      </dgm:t>
    </dgm:pt>
    <dgm:pt modelId="{4D44883F-C49D-4C5C-AC31-10F173B273B8}">
      <dgm:prSet phldrT="[Текст]" custScaleX="86038" custScaleY="50743" custLinFactY="-35391" custLinFactNeighborX="5007" custLinFactNeighborY="-100000"/>
      <dgm:spPr>
        <a:solidFill>
          <a:srgbClr val="006666">
            <a:alpha val="68000"/>
          </a:srgbClr>
        </a:solidFill>
      </dgm:spPr>
      <dgm:t>
        <a:bodyPr/>
        <a:lstStyle/>
        <a:p>
          <a:endParaRPr lang="ru-RU" dirty="0"/>
        </a:p>
      </dgm:t>
    </dgm:pt>
    <dgm:pt modelId="{AC9AE583-2C41-4E16-BE08-BB18B6BBBC10}" type="parTrans" cxnId="{3979CD71-94A7-4FCE-B806-201A4C5694DD}">
      <dgm:prSet/>
      <dgm:spPr/>
      <dgm:t>
        <a:bodyPr/>
        <a:lstStyle/>
        <a:p>
          <a:endParaRPr lang="ru-RU"/>
        </a:p>
      </dgm:t>
    </dgm:pt>
    <dgm:pt modelId="{C4A16CEA-01C8-4BCA-9446-8339DD773CAC}" type="sibTrans" cxnId="{3979CD71-94A7-4FCE-B806-201A4C5694DD}">
      <dgm:prSet/>
      <dgm:spPr/>
      <dgm:t>
        <a:bodyPr/>
        <a:lstStyle/>
        <a:p>
          <a:endParaRPr lang="ru-RU"/>
        </a:p>
      </dgm:t>
    </dgm:pt>
    <dgm:pt modelId="{42B8232C-28EE-4767-B8B6-2FD43A03E0A6}">
      <dgm:prSet phldrT="[Текст]" custScaleX="84090" custScaleY="64187" custLinFactNeighborX="18968" custLinFactNeighborY="-48660"/>
      <dgm:spPr>
        <a:solidFill>
          <a:srgbClr val="006666">
            <a:alpha val="68000"/>
          </a:srgbClr>
        </a:solidFill>
      </dgm:spPr>
      <dgm:t>
        <a:bodyPr/>
        <a:lstStyle/>
        <a:p>
          <a:endParaRPr lang="ru-RU" dirty="0"/>
        </a:p>
      </dgm:t>
    </dgm:pt>
    <dgm:pt modelId="{8932DA95-2E2F-4A26-B609-65A6FE078D84}" type="parTrans" cxnId="{8902A2C7-B53C-4D23-970E-4C519E97FC7B}">
      <dgm:prSet/>
      <dgm:spPr/>
      <dgm:t>
        <a:bodyPr/>
        <a:lstStyle/>
        <a:p>
          <a:endParaRPr lang="ru-RU"/>
        </a:p>
      </dgm:t>
    </dgm:pt>
    <dgm:pt modelId="{6E7ACE1C-9638-41D9-A8DD-566462F8B7E1}" type="sibTrans" cxnId="{8902A2C7-B53C-4D23-970E-4C519E97FC7B}">
      <dgm:prSet/>
      <dgm:spPr/>
      <dgm:t>
        <a:bodyPr/>
        <a:lstStyle/>
        <a:p>
          <a:endParaRPr lang="ru-RU"/>
        </a:p>
      </dgm:t>
    </dgm:pt>
    <dgm:pt modelId="{C70E2849-6BB3-475E-8A49-8145EE8A7489}">
      <dgm:prSet phldrT="[Текст]" custScaleX="84090" custScaleY="64187" custLinFactNeighborX="18968" custLinFactNeighborY="-48660"/>
      <dgm:spPr>
        <a:solidFill>
          <a:srgbClr val="006666">
            <a:alpha val="68000"/>
          </a:srgbClr>
        </a:solidFill>
      </dgm:spPr>
      <dgm:t>
        <a:bodyPr/>
        <a:lstStyle/>
        <a:p>
          <a:endParaRPr lang="ru-RU" dirty="0"/>
        </a:p>
      </dgm:t>
    </dgm:pt>
    <dgm:pt modelId="{A2AB177B-DD58-47B3-9381-FDEAF798B770}" type="parTrans" cxnId="{9663120F-573B-4E6C-ADC8-D6A381DD6C6A}">
      <dgm:prSet/>
      <dgm:spPr/>
      <dgm:t>
        <a:bodyPr/>
        <a:lstStyle/>
        <a:p>
          <a:endParaRPr lang="ru-RU"/>
        </a:p>
      </dgm:t>
    </dgm:pt>
    <dgm:pt modelId="{1A4F24A2-5CE0-4565-AD57-A087F267F8AF}" type="sibTrans" cxnId="{9663120F-573B-4E6C-ADC8-D6A381DD6C6A}">
      <dgm:prSet/>
      <dgm:spPr/>
      <dgm:t>
        <a:bodyPr/>
        <a:lstStyle/>
        <a:p>
          <a:endParaRPr lang="ru-RU"/>
        </a:p>
      </dgm:t>
    </dgm:pt>
    <dgm:pt modelId="{DDE0B6E3-E309-4C22-85A8-5109A0AF49DF}">
      <dgm:prSet phldrT="[Текст]" custScaleX="84090" custScaleY="64187" custLinFactNeighborX="18968" custLinFactNeighborY="-48660"/>
      <dgm:spPr>
        <a:solidFill>
          <a:srgbClr val="006666">
            <a:alpha val="68000"/>
          </a:srgbClr>
        </a:solidFill>
      </dgm:spPr>
      <dgm:t>
        <a:bodyPr/>
        <a:lstStyle/>
        <a:p>
          <a:endParaRPr lang="ru-RU" dirty="0"/>
        </a:p>
      </dgm:t>
    </dgm:pt>
    <dgm:pt modelId="{B1C7A31A-10F8-40CD-988D-F11005C11DC5}" type="parTrans" cxnId="{4EDC80DE-2AD1-4B87-A997-57709E722361}">
      <dgm:prSet/>
      <dgm:spPr/>
      <dgm:t>
        <a:bodyPr/>
        <a:lstStyle/>
        <a:p>
          <a:endParaRPr lang="ru-RU"/>
        </a:p>
      </dgm:t>
    </dgm:pt>
    <dgm:pt modelId="{418C8075-AA02-426D-8F28-74640365CFCF}" type="sibTrans" cxnId="{4EDC80DE-2AD1-4B87-A997-57709E722361}">
      <dgm:prSet/>
      <dgm:spPr/>
      <dgm:t>
        <a:bodyPr/>
        <a:lstStyle/>
        <a:p>
          <a:endParaRPr lang="ru-RU"/>
        </a:p>
      </dgm:t>
    </dgm:pt>
    <dgm:pt modelId="{40D292CE-AE8F-4CA6-AD9A-72E34CDBE87C}">
      <dgm:prSet phldrT="[Текст]" custScaleX="84090" custScaleY="64187" custLinFactNeighborX="19067" custLinFactNeighborY="-48660"/>
      <dgm:spPr>
        <a:solidFill>
          <a:srgbClr val="006666">
            <a:alpha val="68000"/>
          </a:srgbClr>
        </a:solidFill>
      </dgm:spPr>
      <dgm:t>
        <a:bodyPr/>
        <a:lstStyle/>
        <a:p>
          <a:endParaRPr lang="ru-RU" dirty="0"/>
        </a:p>
      </dgm:t>
    </dgm:pt>
    <dgm:pt modelId="{D81DEEC3-A382-41ED-88BA-92F2BBB1342A}" type="parTrans" cxnId="{C4846AAC-995E-420E-8F7C-CB0557CAA447}">
      <dgm:prSet/>
      <dgm:spPr/>
      <dgm:t>
        <a:bodyPr/>
        <a:lstStyle/>
        <a:p>
          <a:endParaRPr lang="ru-RU"/>
        </a:p>
      </dgm:t>
    </dgm:pt>
    <dgm:pt modelId="{94A8C4FA-983B-477B-A004-B565FEA12B7F}" type="sibTrans" cxnId="{C4846AAC-995E-420E-8F7C-CB0557CAA447}">
      <dgm:prSet/>
      <dgm:spPr/>
      <dgm:t>
        <a:bodyPr/>
        <a:lstStyle/>
        <a:p>
          <a:endParaRPr lang="ru-RU"/>
        </a:p>
      </dgm:t>
    </dgm:pt>
    <dgm:pt modelId="{FD8F44DC-A690-4D9D-98B3-61AB6A18BAFB}">
      <dgm:prSet phldrT="[Текст]" custScaleX="84090" custScaleY="64187" custLinFactNeighborX="19067" custLinFactNeighborY="-48660"/>
      <dgm:spPr>
        <a:solidFill>
          <a:srgbClr val="006666">
            <a:alpha val="68000"/>
          </a:srgbClr>
        </a:solidFill>
      </dgm:spPr>
      <dgm:t>
        <a:bodyPr/>
        <a:lstStyle/>
        <a:p>
          <a:endParaRPr lang="ru-RU" dirty="0"/>
        </a:p>
      </dgm:t>
    </dgm:pt>
    <dgm:pt modelId="{D898B25D-A754-4466-9C75-0C35B53ED9B4}" type="parTrans" cxnId="{9E99EB81-EF56-47EF-9ACF-31064F70548F}">
      <dgm:prSet/>
      <dgm:spPr/>
      <dgm:t>
        <a:bodyPr/>
        <a:lstStyle/>
        <a:p>
          <a:endParaRPr lang="ru-RU"/>
        </a:p>
      </dgm:t>
    </dgm:pt>
    <dgm:pt modelId="{DE14776E-4339-4FAA-8611-9BFD0348F19D}" type="sibTrans" cxnId="{9E99EB81-EF56-47EF-9ACF-31064F70548F}">
      <dgm:prSet/>
      <dgm:spPr/>
      <dgm:t>
        <a:bodyPr/>
        <a:lstStyle/>
        <a:p>
          <a:endParaRPr lang="ru-RU"/>
        </a:p>
      </dgm:t>
    </dgm:pt>
    <dgm:pt modelId="{888B9275-C068-4D76-8B09-0EFC9AC69269}">
      <dgm:prSet phldrT="[Текст]" custScaleX="84090" custScaleY="64187" custLinFactNeighborX="19067" custLinFactNeighborY="-48660"/>
      <dgm:spPr>
        <a:solidFill>
          <a:srgbClr val="006666">
            <a:alpha val="68000"/>
          </a:srgbClr>
        </a:solidFill>
      </dgm:spPr>
      <dgm:t>
        <a:bodyPr/>
        <a:lstStyle/>
        <a:p>
          <a:endParaRPr lang="ru-RU" dirty="0"/>
        </a:p>
      </dgm:t>
    </dgm:pt>
    <dgm:pt modelId="{8779049A-E3D9-451F-80D1-DFAF9E9C0E80}" type="parTrans" cxnId="{FAF839A4-124D-410A-8966-9EB2F1CC8B3D}">
      <dgm:prSet/>
      <dgm:spPr/>
      <dgm:t>
        <a:bodyPr/>
        <a:lstStyle/>
        <a:p>
          <a:endParaRPr lang="ru-RU"/>
        </a:p>
      </dgm:t>
    </dgm:pt>
    <dgm:pt modelId="{E184EFEA-8B07-48F6-86E8-2B595FDEB75B}" type="sibTrans" cxnId="{FAF839A4-124D-410A-8966-9EB2F1CC8B3D}">
      <dgm:prSet/>
      <dgm:spPr/>
      <dgm:t>
        <a:bodyPr/>
        <a:lstStyle/>
        <a:p>
          <a:endParaRPr lang="ru-RU"/>
        </a:p>
      </dgm:t>
    </dgm:pt>
    <dgm:pt modelId="{42A6BB3E-1426-4308-8A66-3C7CA2A2BC9B}">
      <dgm:prSet phldrT="[Текст]"/>
      <dgm:spPr>
        <a:solidFill>
          <a:srgbClr val="006666"/>
        </a:solidFill>
      </dgm:spPr>
      <dgm:t>
        <a:bodyPr/>
        <a:lstStyle/>
        <a:p>
          <a:endParaRPr lang="ru-RU" dirty="0"/>
        </a:p>
      </dgm:t>
    </dgm:pt>
    <dgm:pt modelId="{79BE0F7C-E00B-4CFA-ACB6-81CAAC3AC61C}" type="parTrans" cxnId="{335833A8-F5C6-4A34-AA1B-12E4C754C156}">
      <dgm:prSet/>
      <dgm:spPr/>
      <dgm:t>
        <a:bodyPr/>
        <a:lstStyle/>
        <a:p>
          <a:endParaRPr lang="ru-RU"/>
        </a:p>
      </dgm:t>
    </dgm:pt>
    <dgm:pt modelId="{00A1ECB3-82CC-405F-952C-77EBB54FA085}" type="sibTrans" cxnId="{335833A8-F5C6-4A34-AA1B-12E4C754C156}">
      <dgm:prSet/>
      <dgm:spPr/>
      <dgm:t>
        <a:bodyPr/>
        <a:lstStyle/>
        <a:p>
          <a:endParaRPr lang="ru-RU"/>
        </a:p>
      </dgm:t>
    </dgm:pt>
    <dgm:pt modelId="{4996FAB0-9B9F-4AFE-9217-470FACBA7226}">
      <dgm:prSet phldrT="[Текст]" custScaleX="85840" custScaleY="50743" custLinFactY="-60019" custLinFactNeighborX="3958" custLinFactNeighborY="-100000"/>
      <dgm:spPr>
        <a:solidFill>
          <a:srgbClr val="006666">
            <a:alpha val="68000"/>
          </a:srgbClr>
        </a:solidFill>
      </dgm:spPr>
      <dgm:t>
        <a:bodyPr/>
        <a:lstStyle/>
        <a:p>
          <a:endParaRPr lang="ru-RU" dirty="0"/>
        </a:p>
      </dgm:t>
    </dgm:pt>
    <dgm:pt modelId="{5C29DE41-B01A-461D-866E-1B0A35AFBEA6}" type="parTrans" cxnId="{0EF9C22C-8CCA-4801-AAA0-CFF1E2909CD7}">
      <dgm:prSet/>
      <dgm:spPr/>
      <dgm:t>
        <a:bodyPr/>
        <a:lstStyle/>
        <a:p>
          <a:endParaRPr lang="ru-RU"/>
        </a:p>
      </dgm:t>
    </dgm:pt>
    <dgm:pt modelId="{177D8396-706B-422E-BCAF-76F7F0AF2524}" type="sibTrans" cxnId="{0EF9C22C-8CCA-4801-AAA0-CFF1E2909CD7}">
      <dgm:prSet/>
      <dgm:spPr/>
      <dgm:t>
        <a:bodyPr/>
        <a:lstStyle/>
        <a:p>
          <a:endParaRPr lang="ru-RU"/>
        </a:p>
      </dgm:t>
    </dgm:pt>
    <dgm:pt modelId="{E355942C-C37D-4457-A393-CE346B696A74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200" b="1" i="0" baseline="0" dirty="0" smtClean="0"/>
            <a:t>Расходы Районного Дорожного фонда на 2021 год </a:t>
          </a:r>
          <a:endParaRPr lang="ru-RU" sz="2200" b="1" i="0" baseline="0" dirty="0"/>
        </a:p>
      </dgm:t>
    </dgm:pt>
    <dgm:pt modelId="{DF4FB504-A738-4556-A1C9-1BFA0C2CDBA6}" type="sibTrans" cxnId="{87520308-EBCA-4C50-97AF-3F43713E6F5A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4070E975-729E-4004-AEA4-29B0795976A9}" type="parTrans" cxnId="{87520308-EBCA-4C50-97AF-3F43713E6F5A}">
      <dgm:prSet/>
      <dgm:spPr/>
      <dgm:t>
        <a:bodyPr/>
        <a:lstStyle/>
        <a:p>
          <a:endParaRPr lang="ru-RU"/>
        </a:p>
      </dgm:t>
    </dgm:pt>
    <dgm:pt modelId="{5F3CAA95-2B06-451A-8914-CBC7C0242037}" type="pres">
      <dgm:prSet presAssocID="{B9B6644E-D414-4B70-91B3-CAB77780B8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E37A7B-5E4D-40DB-BCB0-F4839E362EAC}" type="pres">
      <dgm:prSet presAssocID="{B9B6644E-D414-4B70-91B3-CAB77780B854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29FA1575-305B-4B5A-BE8C-FBEA137F103A}" type="pres">
      <dgm:prSet presAssocID="{B9B6644E-D414-4B70-91B3-CAB77780B854}" presName="FiveNodes_1" presStyleLbl="node1" presStyleIdx="0" presStyleCnt="5" custScaleY="64187" custLinFactY="-84725" custLinFactNeighborX="20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9FFE9-5121-4FF9-BF1B-E3C1C3E4C204}" type="pres">
      <dgm:prSet presAssocID="{B9B6644E-D414-4B70-91B3-CAB77780B854}" presName="FiveNodes_2" presStyleLbl="node1" presStyleIdx="1" presStyleCnt="5" custScaleY="66272" custLinFactNeighborX="-1273" custLinFactNeighborY="-32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866F8-2028-4262-BB65-0CA4AD63C6AF}" type="pres">
      <dgm:prSet presAssocID="{B9B6644E-D414-4B70-91B3-CAB77780B854}" presName="FiveNodes_3" presStyleLbl="node1" presStyleIdx="2" presStyleCnt="5" custScaleX="82631" custScaleY="64187" custLinFactNeighborX="18183" custLinFactNeighborY="-37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7707B-19C3-4CF2-9987-115167159FB4}" type="pres">
      <dgm:prSet presAssocID="{B9B6644E-D414-4B70-91B3-CAB77780B854}" presName="FiveNodes_4" presStyleLbl="node1" presStyleIdx="3" presStyleCnt="5" custScaleX="83280" custScaleY="64187" custLinFactNeighborX="11040" custLinFactNeighborY="-50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5E9D8-0A0A-4B1E-8C6F-EDCE47AE4BA7}" type="pres">
      <dgm:prSet presAssocID="{B9B6644E-D414-4B70-91B3-CAB77780B854}" presName="FiveNodes_5" presStyleLbl="node1" presStyleIdx="4" presStyleCnt="5" custScaleX="83857" custScaleY="50743" custLinFactNeighborX="3861" custLinFactNeighborY="-78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264C8-6121-4623-9C21-C67C92DADF68}" type="pres">
      <dgm:prSet presAssocID="{B9B6644E-D414-4B70-91B3-CAB77780B854}" presName="FiveConn_1-2" presStyleLbl="fgAccFollowNode1" presStyleIdx="0" presStyleCnt="4" custScaleY="76818" custLinFactNeighborX="62159" custLinFactNeighborY="-29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47F46-AC9A-4B20-8A2D-06D3BE982177}" type="pres">
      <dgm:prSet presAssocID="{B9B6644E-D414-4B70-91B3-CAB77780B854}" presName="FiveConn_2-3" presStyleLbl="fgAccFollowNode1" presStyleIdx="1" presStyleCnt="4" custScaleY="100002" custLinFactNeighborX="50846" custLinFactNeighborY="-62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39476-5081-44EE-9F03-EDD02DC0AB17}" type="pres">
      <dgm:prSet presAssocID="{B9B6644E-D414-4B70-91B3-CAB77780B85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D0966-03CE-44E6-8C8A-E171340988F0}" type="pres">
      <dgm:prSet presAssocID="{B9B6644E-D414-4B70-91B3-CAB77780B85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57F49-664D-4D79-A695-415928B812CC}" type="pres">
      <dgm:prSet presAssocID="{B9B6644E-D414-4B70-91B3-CAB77780B85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3958B-6AB6-4B5A-AB75-921F74F17BE2}" type="pres">
      <dgm:prSet presAssocID="{B9B6644E-D414-4B70-91B3-CAB77780B85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5D4A0-8E44-4C73-A0D3-4124D70F36D1}" type="pres">
      <dgm:prSet presAssocID="{B9B6644E-D414-4B70-91B3-CAB77780B85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7E8B6-3905-4453-B123-787897A04D72}" type="pres">
      <dgm:prSet presAssocID="{B9B6644E-D414-4B70-91B3-CAB77780B85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CD9E6-1297-47BF-81B3-7A3049F14927}" type="pres">
      <dgm:prSet presAssocID="{B9B6644E-D414-4B70-91B3-CAB77780B85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5833A8-F5C6-4A34-AA1B-12E4C754C156}" srcId="{B9B6644E-D414-4B70-91B3-CAB77780B854}" destId="{42A6BB3E-1426-4308-8A66-3C7CA2A2BC9B}" srcOrd="15" destOrd="0" parTransId="{79BE0F7C-E00B-4CFA-ACB6-81CAAC3AC61C}" sibTransId="{00A1ECB3-82CC-405F-952C-77EBB54FA085}"/>
    <dgm:cxn modelId="{D2FB5A0F-3245-46D5-939E-13CD9D0F5586}" type="presOf" srcId="{E2406FEA-1E86-4A62-BC76-7FBB193811D9}" destId="{8CE5E9D8-0A0A-4B1E-8C6F-EDCE47AE4BA7}" srcOrd="0" destOrd="0" presId="urn:microsoft.com/office/officeart/2005/8/layout/vProcess5"/>
    <dgm:cxn modelId="{F9223A44-3F7D-41E6-A785-B6854A2C68B7}" type="presOf" srcId="{E2406FEA-1E86-4A62-BC76-7FBB193811D9}" destId="{4B6CD9E6-1297-47BF-81B3-7A3049F14927}" srcOrd="1" destOrd="0" presId="urn:microsoft.com/office/officeart/2005/8/layout/vProcess5"/>
    <dgm:cxn modelId="{C4846AAC-995E-420E-8F7C-CB0557CAA447}" srcId="{B9B6644E-D414-4B70-91B3-CAB77780B854}" destId="{40D292CE-AE8F-4CA6-AD9A-72E34CDBE87C}" srcOrd="12" destOrd="0" parTransId="{D81DEEC3-A382-41ED-88BA-92F2BBB1342A}" sibTransId="{94A8C4FA-983B-477B-A004-B565FEA12B7F}"/>
    <dgm:cxn modelId="{73E9F331-1000-4867-8BDC-9045C1290C51}" type="presOf" srcId="{B9B6644E-D414-4B70-91B3-CAB77780B854}" destId="{5F3CAA95-2B06-451A-8914-CBC7C0242037}" srcOrd="0" destOrd="0" presId="urn:microsoft.com/office/officeart/2005/8/layout/vProcess5"/>
    <dgm:cxn modelId="{B1A007EC-CFC2-4EA3-970F-0BAA73F446C3}" type="presOf" srcId="{BE63C614-C05A-4D9C-89E6-D6DF31ECB1D2}" destId="{C715D4A0-8E44-4C73-A0D3-4124D70F36D1}" srcOrd="1" destOrd="0" presId="urn:microsoft.com/office/officeart/2005/8/layout/vProcess5"/>
    <dgm:cxn modelId="{8902A2C7-B53C-4D23-970E-4C519E97FC7B}" srcId="{B9B6644E-D414-4B70-91B3-CAB77780B854}" destId="{42B8232C-28EE-4767-B8B6-2FD43A03E0A6}" srcOrd="9" destOrd="0" parTransId="{8932DA95-2E2F-4A26-B609-65A6FE078D84}" sibTransId="{6E7ACE1C-9638-41D9-A8DD-566462F8B7E1}"/>
    <dgm:cxn modelId="{87520308-EBCA-4C50-97AF-3F43713E6F5A}" srcId="{B9B6644E-D414-4B70-91B3-CAB77780B854}" destId="{E355942C-C37D-4457-A393-CE346B696A74}" srcOrd="1" destOrd="0" parTransId="{4070E975-729E-4004-AEA4-29B0795976A9}" sibTransId="{DF4FB504-A738-4556-A1C9-1BFA0C2CDBA6}"/>
    <dgm:cxn modelId="{D9388F17-B48F-448F-98FE-40F65D8CC6DB}" type="presOf" srcId="{3A2069C3-E69D-4FA4-B344-3504945393EE}" destId="{1BA264C8-6121-4623-9C21-C67C92DADF68}" srcOrd="0" destOrd="0" presId="urn:microsoft.com/office/officeart/2005/8/layout/vProcess5"/>
    <dgm:cxn modelId="{1022D491-EEB8-46A1-BEB9-9232BB4284C4}" type="presOf" srcId="{A9FC8640-3621-4114-BA15-22E323F3DD1E}" destId="{0777707B-19C3-4CF2-9987-115167159FB4}" srcOrd="0" destOrd="0" presId="urn:microsoft.com/office/officeart/2005/8/layout/vProcess5"/>
    <dgm:cxn modelId="{510A508B-04F7-4B37-B790-B0073012B1FB}" type="presOf" srcId="{D5CE7E86-1147-47DC-940B-DA8A0056567D}" destId="{D2657F49-664D-4D79-A695-415928B812CC}" srcOrd="1" destOrd="0" presId="urn:microsoft.com/office/officeart/2005/8/layout/vProcess5"/>
    <dgm:cxn modelId="{1239A375-AD07-48AA-8680-63DC8C2D8BCD}" srcId="{B9B6644E-D414-4B70-91B3-CAB77780B854}" destId="{D5CE7E86-1147-47DC-940B-DA8A0056567D}" srcOrd="0" destOrd="0" parTransId="{012DC13D-DF8A-4387-9486-2324B517B904}" sibTransId="{3A2069C3-E69D-4FA4-B344-3504945393EE}"/>
    <dgm:cxn modelId="{BA815F85-FA13-4F10-9968-973664EEFF29}" srcId="{B9B6644E-D414-4B70-91B3-CAB77780B854}" destId="{A9FC8640-3621-4114-BA15-22E323F3DD1E}" srcOrd="3" destOrd="0" parTransId="{C3454B89-9F95-41F9-A559-D74B9482F768}" sibTransId="{84FE6509-D0C4-4324-B5ED-1F453000867E}"/>
    <dgm:cxn modelId="{42D1ACEC-5377-4E0F-BBF6-BF4FF07D3E37}" type="presOf" srcId="{E355942C-C37D-4457-A393-CE346B696A74}" destId="{7453958B-6AB6-4B5A-AB75-921F74F17BE2}" srcOrd="1" destOrd="0" presId="urn:microsoft.com/office/officeart/2005/8/layout/vProcess5"/>
    <dgm:cxn modelId="{B89DB34A-A17E-44D1-8240-C4E606CD19E3}" type="presOf" srcId="{A9FC8640-3621-4114-BA15-22E323F3DD1E}" destId="{AF57E8B6-3905-4453-B123-787897A04D72}" srcOrd="1" destOrd="0" presId="urn:microsoft.com/office/officeart/2005/8/layout/vProcess5"/>
    <dgm:cxn modelId="{9663120F-573B-4E6C-ADC8-D6A381DD6C6A}" srcId="{B9B6644E-D414-4B70-91B3-CAB77780B854}" destId="{C70E2849-6BB3-475E-8A49-8145EE8A7489}" srcOrd="10" destOrd="0" parTransId="{A2AB177B-DD58-47B3-9381-FDEAF798B770}" sibTransId="{1A4F24A2-5CE0-4565-AD57-A087F267F8AF}"/>
    <dgm:cxn modelId="{3979CD71-94A7-4FCE-B806-201A4C5694DD}" srcId="{B9B6644E-D414-4B70-91B3-CAB77780B854}" destId="{4D44883F-C49D-4C5C-AC31-10F173B273B8}" srcOrd="8" destOrd="0" parTransId="{AC9AE583-2C41-4E16-BE08-BB18B6BBBC10}" sibTransId="{C4A16CEA-01C8-4BCA-9446-8339DD773CAC}"/>
    <dgm:cxn modelId="{8C1283B6-930F-4892-9B61-85962AD192E9}" type="presOf" srcId="{BE63C614-C05A-4D9C-89E6-D6DF31ECB1D2}" destId="{395866F8-2028-4262-BB65-0CA4AD63C6AF}" srcOrd="0" destOrd="0" presId="urn:microsoft.com/office/officeart/2005/8/layout/vProcess5"/>
    <dgm:cxn modelId="{945163F1-E885-47AD-9B8E-F610D4F58D2C}" type="presOf" srcId="{DF4FB504-A738-4556-A1C9-1BFA0C2CDBA6}" destId="{01D47F46-AC9A-4B20-8A2D-06D3BE982177}" srcOrd="0" destOrd="0" presId="urn:microsoft.com/office/officeart/2005/8/layout/vProcess5"/>
    <dgm:cxn modelId="{401619B4-EC9F-450B-A258-9DC7399C357D}" srcId="{B9B6644E-D414-4B70-91B3-CAB77780B854}" destId="{E2406FEA-1E86-4A62-BC76-7FBB193811D9}" srcOrd="4" destOrd="0" parTransId="{1D529A46-C827-45EC-B206-5FC41F8F54E8}" sibTransId="{71A77F49-593C-4C8F-A5A5-9AF1580F985E}"/>
    <dgm:cxn modelId="{F7319890-872D-4D1E-92A5-E3EDF50D7E8A}" srcId="{B9B6644E-D414-4B70-91B3-CAB77780B854}" destId="{FFC712AF-681E-472C-9AD6-B9B5F6365CE9}" srcOrd="7" destOrd="0" parTransId="{74B5882B-A166-4A4D-ADC7-63200ECE3A07}" sibTransId="{853A21BA-55E4-4A66-B780-AC09190DEBD1}"/>
    <dgm:cxn modelId="{FAF839A4-124D-410A-8966-9EB2F1CC8B3D}" srcId="{B9B6644E-D414-4B70-91B3-CAB77780B854}" destId="{888B9275-C068-4D76-8B09-0EFC9AC69269}" srcOrd="14" destOrd="0" parTransId="{8779049A-E3D9-451F-80D1-DFAF9E9C0E80}" sibTransId="{E184EFEA-8B07-48F6-86E8-2B595FDEB75B}"/>
    <dgm:cxn modelId="{757A6065-F2BD-4F47-8BF6-B0E267272E04}" srcId="{B9B6644E-D414-4B70-91B3-CAB77780B854}" destId="{BE63C614-C05A-4D9C-89E6-D6DF31ECB1D2}" srcOrd="2" destOrd="0" parTransId="{A0AED21C-85A1-466D-95D7-0446450582BE}" sibTransId="{914A9038-3249-47AE-8548-B2EE84E962D8}"/>
    <dgm:cxn modelId="{F9250896-12BA-4EEE-921F-A86104873298}" type="presOf" srcId="{D5CE7E86-1147-47DC-940B-DA8A0056567D}" destId="{29FA1575-305B-4B5A-BE8C-FBEA137F103A}" srcOrd="0" destOrd="0" presId="urn:microsoft.com/office/officeart/2005/8/layout/vProcess5"/>
    <dgm:cxn modelId="{8617C7E8-160A-409B-9A2C-A319AE1B2C02}" srcId="{B9B6644E-D414-4B70-91B3-CAB77780B854}" destId="{A2805F76-3E7A-44AB-B48C-156B1D1F6CC2}" srcOrd="6" destOrd="0" parTransId="{FCA4213A-652D-4877-B7F3-E5C5E0FEB164}" sibTransId="{4210BF0C-1527-4A95-81D4-81E2B5EBED55}"/>
    <dgm:cxn modelId="{60032EAF-F3EB-4C09-A2EB-01C13C2B5324}" type="presOf" srcId="{84FE6509-D0C4-4324-B5ED-1F453000867E}" destId="{020D0966-03CE-44E6-8C8A-E171340988F0}" srcOrd="0" destOrd="0" presId="urn:microsoft.com/office/officeart/2005/8/layout/vProcess5"/>
    <dgm:cxn modelId="{9E99EB81-EF56-47EF-9ACF-31064F70548F}" srcId="{B9B6644E-D414-4B70-91B3-CAB77780B854}" destId="{FD8F44DC-A690-4D9D-98B3-61AB6A18BAFB}" srcOrd="13" destOrd="0" parTransId="{D898B25D-A754-4466-9C75-0C35B53ED9B4}" sibTransId="{DE14776E-4339-4FAA-8611-9BFD0348F19D}"/>
    <dgm:cxn modelId="{D997E4F3-1B19-49BA-86D0-75B6085A6761}" srcId="{B9B6644E-D414-4B70-91B3-CAB77780B854}" destId="{D8072592-321B-40BD-A4D6-D98B834C9FCC}" srcOrd="5" destOrd="0" parTransId="{9A9A737B-0FCA-474E-AD42-AB46D30C265E}" sibTransId="{8BAC34B8-D740-4D1F-B067-581D6D65769A}"/>
    <dgm:cxn modelId="{0EF9C22C-8CCA-4801-AAA0-CFF1E2909CD7}" srcId="{B9B6644E-D414-4B70-91B3-CAB77780B854}" destId="{4996FAB0-9B9F-4AFE-9217-470FACBA7226}" srcOrd="16" destOrd="0" parTransId="{5C29DE41-B01A-461D-866E-1B0A35AFBEA6}" sibTransId="{177D8396-706B-422E-BCAF-76F7F0AF2524}"/>
    <dgm:cxn modelId="{4EDC80DE-2AD1-4B87-A997-57709E722361}" srcId="{B9B6644E-D414-4B70-91B3-CAB77780B854}" destId="{DDE0B6E3-E309-4C22-85A8-5109A0AF49DF}" srcOrd="11" destOrd="0" parTransId="{B1C7A31A-10F8-40CD-988D-F11005C11DC5}" sibTransId="{418C8075-AA02-426D-8F28-74640365CFCF}"/>
    <dgm:cxn modelId="{3C6F43F3-50EE-4DB3-AD8F-DEE482205D4D}" type="presOf" srcId="{E355942C-C37D-4457-A393-CE346B696A74}" destId="{5999FFE9-5121-4FF9-BF1B-E3C1C3E4C204}" srcOrd="0" destOrd="0" presId="urn:microsoft.com/office/officeart/2005/8/layout/vProcess5"/>
    <dgm:cxn modelId="{52EFEF75-C001-41BB-AB00-2A6D09541C24}" type="presOf" srcId="{914A9038-3249-47AE-8548-B2EE84E962D8}" destId="{71239476-5081-44EE-9F03-EDD02DC0AB17}" srcOrd="0" destOrd="0" presId="urn:microsoft.com/office/officeart/2005/8/layout/vProcess5"/>
    <dgm:cxn modelId="{FD456C87-DD91-446B-A320-A45EB84C4399}" type="presParOf" srcId="{5F3CAA95-2B06-451A-8914-CBC7C0242037}" destId="{4BE37A7B-5E4D-40DB-BCB0-F4839E362EAC}" srcOrd="0" destOrd="0" presId="urn:microsoft.com/office/officeart/2005/8/layout/vProcess5"/>
    <dgm:cxn modelId="{B8DD3707-4F19-46EB-946D-266018467F02}" type="presParOf" srcId="{5F3CAA95-2B06-451A-8914-CBC7C0242037}" destId="{29FA1575-305B-4B5A-BE8C-FBEA137F103A}" srcOrd="1" destOrd="0" presId="urn:microsoft.com/office/officeart/2005/8/layout/vProcess5"/>
    <dgm:cxn modelId="{C386A8D2-A48C-4D09-A7B5-3B8CFE5A5484}" type="presParOf" srcId="{5F3CAA95-2B06-451A-8914-CBC7C0242037}" destId="{5999FFE9-5121-4FF9-BF1B-E3C1C3E4C204}" srcOrd="2" destOrd="0" presId="urn:microsoft.com/office/officeart/2005/8/layout/vProcess5"/>
    <dgm:cxn modelId="{8AF79FD2-0329-4126-B063-BD459AC05F2D}" type="presParOf" srcId="{5F3CAA95-2B06-451A-8914-CBC7C0242037}" destId="{395866F8-2028-4262-BB65-0CA4AD63C6AF}" srcOrd="3" destOrd="0" presId="urn:microsoft.com/office/officeart/2005/8/layout/vProcess5"/>
    <dgm:cxn modelId="{3C7A930D-59A4-48FC-A2F2-19FB472F4485}" type="presParOf" srcId="{5F3CAA95-2B06-451A-8914-CBC7C0242037}" destId="{0777707B-19C3-4CF2-9987-115167159FB4}" srcOrd="4" destOrd="0" presId="urn:microsoft.com/office/officeart/2005/8/layout/vProcess5"/>
    <dgm:cxn modelId="{69E830C2-AAF3-4996-96F2-C04768FE2322}" type="presParOf" srcId="{5F3CAA95-2B06-451A-8914-CBC7C0242037}" destId="{8CE5E9D8-0A0A-4B1E-8C6F-EDCE47AE4BA7}" srcOrd="5" destOrd="0" presId="urn:microsoft.com/office/officeart/2005/8/layout/vProcess5"/>
    <dgm:cxn modelId="{9F4728FF-D5AD-41E4-BBC8-052D10C8886E}" type="presParOf" srcId="{5F3CAA95-2B06-451A-8914-CBC7C0242037}" destId="{1BA264C8-6121-4623-9C21-C67C92DADF68}" srcOrd="6" destOrd="0" presId="urn:microsoft.com/office/officeart/2005/8/layout/vProcess5"/>
    <dgm:cxn modelId="{246C829D-9CD3-468A-8E14-058F05A98509}" type="presParOf" srcId="{5F3CAA95-2B06-451A-8914-CBC7C0242037}" destId="{01D47F46-AC9A-4B20-8A2D-06D3BE982177}" srcOrd="7" destOrd="0" presId="urn:microsoft.com/office/officeart/2005/8/layout/vProcess5"/>
    <dgm:cxn modelId="{74724BBA-B5DE-496E-9FC4-C6139ADBA081}" type="presParOf" srcId="{5F3CAA95-2B06-451A-8914-CBC7C0242037}" destId="{71239476-5081-44EE-9F03-EDD02DC0AB17}" srcOrd="8" destOrd="0" presId="urn:microsoft.com/office/officeart/2005/8/layout/vProcess5"/>
    <dgm:cxn modelId="{133CFE89-3673-4DC3-9183-0CC86402FC55}" type="presParOf" srcId="{5F3CAA95-2B06-451A-8914-CBC7C0242037}" destId="{020D0966-03CE-44E6-8C8A-E171340988F0}" srcOrd="9" destOrd="0" presId="urn:microsoft.com/office/officeart/2005/8/layout/vProcess5"/>
    <dgm:cxn modelId="{F63E0194-1212-4691-A533-ED259E936F8E}" type="presParOf" srcId="{5F3CAA95-2B06-451A-8914-CBC7C0242037}" destId="{D2657F49-664D-4D79-A695-415928B812CC}" srcOrd="10" destOrd="0" presId="urn:microsoft.com/office/officeart/2005/8/layout/vProcess5"/>
    <dgm:cxn modelId="{54A3EBA9-E1E0-49AF-A94F-BC525B20B08E}" type="presParOf" srcId="{5F3CAA95-2B06-451A-8914-CBC7C0242037}" destId="{7453958B-6AB6-4B5A-AB75-921F74F17BE2}" srcOrd="11" destOrd="0" presId="urn:microsoft.com/office/officeart/2005/8/layout/vProcess5"/>
    <dgm:cxn modelId="{D646DE7E-64C5-4BDC-9D80-A0CACFB6327C}" type="presParOf" srcId="{5F3CAA95-2B06-451A-8914-CBC7C0242037}" destId="{C715D4A0-8E44-4C73-A0D3-4124D70F36D1}" srcOrd="12" destOrd="0" presId="urn:microsoft.com/office/officeart/2005/8/layout/vProcess5"/>
    <dgm:cxn modelId="{FD3779BB-8EC5-4A64-9FC5-871E7C182A0B}" type="presParOf" srcId="{5F3CAA95-2B06-451A-8914-CBC7C0242037}" destId="{AF57E8B6-3905-4453-B123-787897A04D72}" srcOrd="13" destOrd="0" presId="urn:microsoft.com/office/officeart/2005/8/layout/vProcess5"/>
    <dgm:cxn modelId="{F206BDB9-DB26-4DBF-BB5C-AD0BD0B9E686}" type="presParOf" srcId="{5F3CAA95-2B06-451A-8914-CBC7C0242037}" destId="{4B6CD9E6-1297-47BF-81B3-7A3049F1492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8A7D5F-006D-4BEA-9ABC-26596995C78E}">
      <dsp:nvSpPr>
        <dsp:cNvPr id="0" name=""/>
        <dsp:cNvSpPr/>
      </dsp:nvSpPr>
      <dsp:spPr>
        <a:xfrm>
          <a:off x="3486229" y="228595"/>
          <a:ext cx="1619173" cy="812098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Рассмотрение и утверждение бюджета</a:t>
          </a:r>
          <a:endParaRPr lang="ru-RU" sz="14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3486229" y="228595"/>
        <a:ext cx="1619173" cy="812098"/>
      </dsp:txXfrm>
    </dsp:sp>
    <dsp:sp modelId="{5A044165-1FDF-45B8-881D-C09173C2E8A1}">
      <dsp:nvSpPr>
        <dsp:cNvPr id="0" name=""/>
        <dsp:cNvSpPr/>
      </dsp:nvSpPr>
      <dsp:spPr>
        <a:xfrm>
          <a:off x="1096650" y="66820"/>
          <a:ext cx="4203290" cy="4203290"/>
        </a:xfrm>
        <a:prstGeom prst="circularArrow">
          <a:avLst>
            <a:gd name="adj1" fmla="val 5202"/>
            <a:gd name="adj2" fmla="val 336022"/>
            <a:gd name="adj3" fmla="val 122748"/>
            <a:gd name="adj4" fmla="val 19367250"/>
            <a:gd name="adj5" fmla="val 6069"/>
          </a:avLst>
        </a:prstGeom>
        <a:gradFill rotWithShape="0">
          <a:gsLst>
            <a:gs pos="0">
              <a:srgbClr val="FF0000"/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16F0B-8710-4BA3-9735-93D090168076}">
      <dsp:nvSpPr>
        <dsp:cNvPr id="0" name=""/>
        <dsp:cNvSpPr/>
      </dsp:nvSpPr>
      <dsp:spPr>
        <a:xfrm>
          <a:off x="4350392" y="2416584"/>
          <a:ext cx="1246217" cy="640975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Исполнение бюджета</a:t>
          </a:r>
          <a:endParaRPr lang="ru-RU" sz="14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4350392" y="2416584"/>
        <a:ext cx="1246217" cy="640975"/>
      </dsp:txXfrm>
    </dsp:sp>
    <dsp:sp modelId="{5CB311D5-D9FF-44A8-BC68-B3DB0E1FC227}">
      <dsp:nvSpPr>
        <dsp:cNvPr id="0" name=""/>
        <dsp:cNvSpPr/>
      </dsp:nvSpPr>
      <dsp:spPr>
        <a:xfrm>
          <a:off x="1131002" y="8430"/>
          <a:ext cx="4203290" cy="4203290"/>
        </a:xfrm>
        <a:prstGeom prst="circularArrow">
          <a:avLst>
            <a:gd name="adj1" fmla="val 5202"/>
            <a:gd name="adj2" fmla="val 336022"/>
            <a:gd name="adj3" fmla="val 4120238"/>
            <a:gd name="adj4" fmla="val 1832215"/>
            <a:gd name="adj5" fmla="val 6069"/>
          </a:avLst>
        </a:prstGeom>
        <a:gradFill rotWithShape="0">
          <a:gsLst>
            <a:gs pos="0">
              <a:srgbClr val="FF0000"/>
            </a:gs>
            <a:gs pos="40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 w="25400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F477F-2B93-435D-A8BF-018D8EA2B7C7}">
      <dsp:nvSpPr>
        <dsp:cNvPr id="0" name=""/>
        <dsp:cNvSpPr/>
      </dsp:nvSpPr>
      <dsp:spPr>
        <a:xfrm>
          <a:off x="2499608" y="3536840"/>
          <a:ext cx="1238559" cy="948048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Контроль за исполнением бюджета</a:t>
          </a:r>
          <a:endParaRPr lang="ru-RU" sz="14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2499608" y="3536840"/>
        <a:ext cx="1238559" cy="948048"/>
      </dsp:txXfrm>
    </dsp:sp>
    <dsp:sp modelId="{0C0C8F12-C4C3-40CD-B3D5-824953FAACF3}">
      <dsp:nvSpPr>
        <dsp:cNvPr id="0" name=""/>
        <dsp:cNvSpPr/>
      </dsp:nvSpPr>
      <dsp:spPr>
        <a:xfrm>
          <a:off x="989802" y="35012"/>
          <a:ext cx="4203290" cy="4203290"/>
        </a:xfrm>
        <a:prstGeom prst="circularArrow">
          <a:avLst>
            <a:gd name="adj1" fmla="val 5202"/>
            <a:gd name="adj2" fmla="val 336022"/>
            <a:gd name="adj3" fmla="val 8346329"/>
            <a:gd name="adj4" fmla="val 6510263"/>
            <a:gd name="adj5" fmla="val 6069"/>
          </a:avLst>
        </a:prstGeom>
        <a:gradFill rotWithShape="0">
          <a:gsLst>
            <a:gs pos="0">
              <a:srgbClr val="FF0000"/>
            </a:gs>
            <a:gs pos="40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 w="25400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D6A5F-830B-4016-92AB-5916328771A5}">
      <dsp:nvSpPr>
        <dsp:cNvPr id="0" name=""/>
        <dsp:cNvSpPr/>
      </dsp:nvSpPr>
      <dsp:spPr>
        <a:xfrm>
          <a:off x="719728" y="2260081"/>
          <a:ext cx="1224970" cy="954001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Отчет об исполнении бюджета</a:t>
          </a:r>
          <a:endParaRPr lang="ru-RU" sz="14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719728" y="2260081"/>
        <a:ext cx="1224970" cy="954001"/>
      </dsp:txXfrm>
    </dsp:sp>
    <dsp:sp modelId="{78DC0811-6BC0-4448-9A1C-945055CCAEE6}">
      <dsp:nvSpPr>
        <dsp:cNvPr id="0" name=""/>
        <dsp:cNvSpPr/>
      </dsp:nvSpPr>
      <dsp:spPr>
        <a:xfrm>
          <a:off x="992705" y="-42834"/>
          <a:ext cx="4203290" cy="4203290"/>
        </a:xfrm>
        <a:prstGeom prst="circularArrow">
          <a:avLst>
            <a:gd name="adj1" fmla="val 5202"/>
            <a:gd name="adj2" fmla="val 336022"/>
            <a:gd name="adj3" fmla="val 12255434"/>
            <a:gd name="adj4" fmla="val 10428231"/>
            <a:gd name="adj5" fmla="val 6069"/>
          </a:avLst>
        </a:prstGeom>
        <a:gradFill rotWithShape="0">
          <a:gsLst>
            <a:gs pos="0">
              <a:srgbClr val="FF0000"/>
            </a:gs>
            <a:gs pos="48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 w="25400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B0CC2-E164-4E3C-B114-31A80891FE46}">
      <dsp:nvSpPr>
        <dsp:cNvPr id="0" name=""/>
        <dsp:cNvSpPr/>
      </dsp:nvSpPr>
      <dsp:spPr>
        <a:xfrm>
          <a:off x="1219197" y="228603"/>
          <a:ext cx="1288409" cy="901830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Составление проекта бюджета</a:t>
          </a:r>
          <a:endParaRPr lang="ru-RU" sz="14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1219197" y="228603"/>
        <a:ext cx="1288409" cy="901830"/>
      </dsp:txXfrm>
    </dsp:sp>
    <dsp:sp modelId="{3D596900-9661-4F79-92B9-6B021D03520D}">
      <dsp:nvSpPr>
        <dsp:cNvPr id="0" name=""/>
        <dsp:cNvSpPr/>
      </dsp:nvSpPr>
      <dsp:spPr>
        <a:xfrm>
          <a:off x="984965" y="-14170"/>
          <a:ext cx="4203290" cy="4203290"/>
        </a:xfrm>
        <a:prstGeom prst="circularArrow">
          <a:avLst>
            <a:gd name="adj1" fmla="val 5202"/>
            <a:gd name="adj2" fmla="val 336022"/>
            <a:gd name="adj3" fmla="val 16606438"/>
            <a:gd name="adj4" fmla="val 15114662"/>
            <a:gd name="adj5" fmla="val 6069"/>
          </a:avLst>
        </a:prstGeom>
        <a:gradFill rotWithShape="0">
          <a:gsLst>
            <a:gs pos="0">
              <a:srgbClr val="FF0000"/>
            </a:gs>
            <a:gs pos="49000">
              <a:schemeClr val="bg2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 w="25400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0D7AA2-7094-4372-8E86-5CE1F02E9842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baseline="0" dirty="0" smtClean="0">
              <a:solidFill>
                <a:srgbClr val="00682F"/>
              </a:solidFill>
            </a:rPr>
            <a:t>Стратегическая </a:t>
          </a:r>
          <a:r>
            <a:rPr lang="ru-RU" sz="2100" b="1" i="1" kern="1200" baseline="0" dirty="0" err="1" smtClean="0">
              <a:solidFill>
                <a:srgbClr val="00682F"/>
              </a:solidFill>
            </a:rPr>
            <a:t>приоритизация</a:t>
          </a:r>
          <a:r>
            <a:rPr lang="ru-RU" sz="2100" b="1" i="1" kern="1200" baseline="0" dirty="0" smtClean="0">
              <a:solidFill>
                <a:srgbClr val="00682F"/>
              </a:solidFill>
            </a:rPr>
            <a:t> расходов и развитие принципов проектного управления</a:t>
          </a:r>
          <a:endParaRPr lang="ru-RU" sz="2100" b="1" i="1" kern="1200" baseline="0" dirty="0">
            <a:solidFill>
              <a:srgbClr val="00682F"/>
            </a:solidFill>
          </a:endParaRPr>
        </a:p>
      </dsp:txBody>
      <dsp:txXfrm>
        <a:off x="1751113" y="0"/>
        <a:ext cx="6478486" cy="1051932"/>
      </dsp:txXfrm>
    </dsp:sp>
    <dsp:sp modelId="{DDD3D61E-81A1-4B23-AF3A-DF5E8A446B5E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70333-7C4C-468A-92EF-F3AB67172143}">
      <dsp:nvSpPr>
        <dsp:cNvPr id="0" name=""/>
        <dsp:cNvSpPr/>
      </dsp:nvSpPr>
      <dsp:spPr>
        <a:xfrm>
          <a:off x="0" y="1152129"/>
          <a:ext cx="8229600" cy="105193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baseline="0" dirty="0" smtClean="0">
              <a:solidFill>
                <a:srgbClr val="00682F"/>
              </a:solidFill>
            </a:rPr>
            <a:t>Ограничение роста муниципального долга Бокситогорского муниципального </a:t>
          </a:r>
          <a:r>
            <a:rPr lang="ru-RU" sz="2100" kern="1200" dirty="0" smtClean="0"/>
            <a:t>района. </a:t>
          </a:r>
          <a:endParaRPr lang="ru-RU" sz="2100" kern="1200" dirty="0"/>
        </a:p>
      </dsp:txBody>
      <dsp:txXfrm>
        <a:off x="1751113" y="1152129"/>
        <a:ext cx="6478486" cy="1051932"/>
      </dsp:txXfrm>
    </dsp:sp>
    <dsp:sp modelId="{3B6DFC17-0DC5-4DCE-98ED-B9320771FA40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6E3F1-8B29-40A0-9B45-698A0B6B2E82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baseline="0" dirty="0" smtClean="0">
              <a:solidFill>
                <a:srgbClr val="00682F"/>
              </a:solidFill>
            </a:rPr>
            <a:t>Увеличение доходной базы консолидированного бюджета Бокситогорского муниципального района </a:t>
          </a:r>
          <a:endParaRPr lang="ru-RU" sz="2100" b="1" i="1" kern="1200" baseline="0" dirty="0">
            <a:solidFill>
              <a:srgbClr val="00682F"/>
            </a:solidFill>
          </a:endParaRPr>
        </a:p>
      </dsp:txBody>
      <dsp:txXfrm>
        <a:off x="1751113" y="2314252"/>
        <a:ext cx="6478486" cy="1051932"/>
      </dsp:txXfrm>
    </dsp:sp>
    <dsp:sp modelId="{CFF22BAB-C5BF-4C44-9204-6A1DC99155EB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E4264-399E-4F33-90FA-4EFA97A8584D}">
      <dsp:nvSpPr>
        <dsp:cNvPr id="0" name=""/>
        <dsp:cNvSpPr/>
      </dsp:nvSpPr>
      <dsp:spPr>
        <a:xfrm>
          <a:off x="0" y="3471378"/>
          <a:ext cx="8229600" cy="105193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baseline="0" dirty="0" smtClean="0">
              <a:solidFill>
                <a:srgbClr val="00682F"/>
              </a:solidFill>
            </a:rPr>
            <a:t>Повышение эффективности управления бюджетными расходами</a:t>
          </a:r>
          <a:endParaRPr lang="ru-RU" sz="2100" b="1" i="1" kern="1200" baseline="0" dirty="0">
            <a:solidFill>
              <a:srgbClr val="00682F"/>
            </a:solidFill>
          </a:endParaRPr>
        </a:p>
      </dsp:txBody>
      <dsp:txXfrm>
        <a:off x="1751113" y="3471378"/>
        <a:ext cx="6478486" cy="1051932"/>
      </dsp:txXfrm>
    </dsp:sp>
    <dsp:sp modelId="{A5592B7F-6393-4D38-978B-76B0FC29F83B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C94ACA-0550-4E86-8B28-9F3D623608AF}">
      <dsp:nvSpPr>
        <dsp:cNvPr id="0" name=""/>
        <dsp:cNvSpPr/>
      </dsp:nvSpPr>
      <dsp:spPr>
        <a:xfrm>
          <a:off x="66441" y="0"/>
          <a:ext cx="6748126" cy="20954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682F">
                <a:alpha val="62000"/>
              </a:srgb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baseline="0" dirty="0" smtClean="0"/>
            <a:t>Дотация на выравнивание уровня бюджетной обеспеченности</a:t>
          </a:r>
        </a:p>
      </dsp:txBody>
      <dsp:txXfrm>
        <a:off x="66441" y="0"/>
        <a:ext cx="4853193" cy="2095432"/>
      </dsp:txXfrm>
    </dsp:sp>
    <dsp:sp modelId="{3E1F23A9-18B8-4E53-AD56-FB740C917A04}">
      <dsp:nvSpPr>
        <dsp:cNvPr id="0" name=""/>
        <dsp:cNvSpPr/>
      </dsp:nvSpPr>
      <dsp:spPr>
        <a:xfrm>
          <a:off x="2193457" y="2479895"/>
          <a:ext cx="5779942" cy="14805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682F">
                <a:alpha val="62000"/>
              </a:srgb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/>
            <a:t>В соответствии с областным законом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/>
            <a:t>от 14 октября 2019 года № 75-оз "О межбюджетных отношениях в Ленинградской области"</a:t>
          </a:r>
          <a:endParaRPr lang="ru-RU" sz="2000" kern="1200" baseline="0" dirty="0"/>
        </a:p>
      </dsp:txBody>
      <dsp:txXfrm>
        <a:off x="2193457" y="2479895"/>
        <a:ext cx="4236151" cy="1480548"/>
      </dsp:txXfrm>
    </dsp:sp>
    <dsp:sp modelId="{D7B89637-4A94-4D4B-BB8A-C999951DE23D}">
      <dsp:nvSpPr>
        <dsp:cNvPr id="0" name=""/>
        <dsp:cNvSpPr/>
      </dsp:nvSpPr>
      <dsp:spPr>
        <a:xfrm>
          <a:off x="1661734" y="4176466"/>
          <a:ext cx="7097812" cy="180737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682F">
                <a:alpha val="63000"/>
              </a:srgb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45720" rIns="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u="sng" kern="1200" baseline="0" dirty="0" smtClean="0">
            <a:solidFill>
              <a:schemeClr val="tx1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661734" y="4176466"/>
        <a:ext cx="5202026" cy="1807373"/>
      </dsp:txXfrm>
    </dsp:sp>
    <dsp:sp modelId="{841C3B69-3DB0-4459-83B5-1BDB70D88B14}">
      <dsp:nvSpPr>
        <dsp:cNvPr id="0" name=""/>
        <dsp:cNvSpPr/>
      </dsp:nvSpPr>
      <dsp:spPr>
        <a:xfrm rot="16200000">
          <a:off x="7170103" y="-243855"/>
          <a:ext cx="700383" cy="1476128"/>
        </a:xfrm>
        <a:prstGeom prst="flowChartAlternateProcess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83,0 млн.руб.</a:t>
          </a:r>
          <a:endParaRPr lang="ru-RU" sz="2000" kern="1200" dirty="0"/>
        </a:p>
      </dsp:txBody>
      <dsp:txXfrm rot="16200000">
        <a:off x="7170103" y="-243855"/>
        <a:ext cx="700383" cy="1476128"/>
      </dsp:txXfrm>
    </dsp:sp>
    <dsp:sp modelId="{B2927494-C9B6-401C-9F72-F474E5985AAF}">
      <dsp:nvSpPr>
        <dsp:cNvPr id="0" name=""/>
        <dsp:cNvSpPr/>
      </dsp:nvSpPr>
      <dsp:spPr>
        <a:xfrm rot="16200000">
          <a:off x="7348526" y="673854"/>
          <a:ext cx="593723" cy="1838306"/>
        </a:xfrm>
        <a:prstGeom prst="flowChartAlternateProcess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123,2 млн.руб.</a:t>
          </a:r>
          <a:endParaRPr lang="ru-RU" sz="2100" kern="1200" dirty="0"/>
        </a:p>
      </dsp:txBody>
      <dsp:txXfrm rot="16200000">
        <a:off x="7348526" y="673854"/>
        <a:ext cx="593723" cy="18383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7D76F-3EC4-4814-AD91-07DDD097AA10}">
      <dsp:nvSpPr>
        <dsp:cNvPr id="0" name=""/>
        <dsp:cNvSpPr/>
      </dsp:nvSpPr>
      <dsp:spPr>
        <a:xfrm>
          <a:off x="282511" y="0"/>
          <a:ext cx="8053815" cy="1656184"/>
        </a:xfrm>
        <a:prstGeom prst="leftRightRibbon">
          <a:avLst/>
        </a:prstGeom>
        <a:solidFill>
          <a:srgbClr val="008A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877BB-809C-47F8-8AD5-1EADA3B575FD}">
      <dsp:nvSpPr>
        <dsp:cNvPr id="0" name=""/>
        <dsp:cNvSpPr/>
      </dsp:nvSpPr>
      <dsp:spPr>
        <a:xfrm>
          <a:off x="1506627" y="289832"/>
          <a:ext cx="2916600" cy="81153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2020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797,5  млн. руб.</a:t>
          </a:r>
          <a:endParaRPr lang="ru-RU" sz="18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1506627" y="289832"/>
        <a:ext cx="2916600" cy="811530"/>
      </dsp:txXfrm>
    </dsp:sp>
    <dsp:sp modelId="{3BD3847C-8C3B-4AA9-8BA6-00549D0624BF}">
      <dsp:nvSpPr>
        <dsp:cNvPr id="0" name=""/>
        <dsp:cNvSpPr/>
      </dsp:nvSpPr>
      <dsp:spPr>
        <a:xfrm>
          <a:off x="4755674" y="569315"/>
          <a:ext cx="1614779" cy="81153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sng" kern="1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2021 год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738,4 млн. руб.</a:t>
          </a:r>
          <a:endParaRPr lang="ru-RU" sz="1900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4755674" y="569315"/>
        <a:ext cx="1614779" cy="8115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1A47D7-0FFB-4779-8EBA-B341E4FF0C78}">
      <dsp:nvSpPr>
        <dsp:cNvPr id="0" name=""/>
        <dsp:cNvSpPr/>
      </dsp:nvSpPr>
      <dsp:spPr>
        <a:xfrm>
          <a:off x="0" y="725731"/>
          <a:ext cx="885698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1EBFD-280E-45C2-9031-7ED89570D66D}">
      <dsp:nvSpPr>
        <dsp:cNvPr id="0" name=""/>
        <dsp:cNvSpPr/>
      </dsp:nvSpPr>
      <dsp:spPr>
        <a:xfrm>
          <a:off x="442849" y="105311"/>
          <a:ext cx="6739961" cy="871339"/>
        </a:xfrm>
        <a:prstGeom prst="roundRect">
          <a:avLst/>
        </a:prstGeom>
        <a:solidFill>
          <a:srgbClr val="008A3E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Соблюдение уровня оплаты труда в соответствие с Указом Президента № 597</a:t>
          </a:r>
          <a:endParaRPr lang="ru-RU" sz="2000" b="1" kern="1200" dirty="0"/>
        </a:p>
      </dsp:txBody>
      <dsp:txXfrm>
        <a:off x="442849" y="105311"/>
        <a:ext cx="6739961" cy="871339"/>
      </dsp:txXfrm>
    </dsp:sp>
    <dsp:sp modelId="{1D52993A-D5CE-4089-815B-B90A6B914D91}">
      <dsp:nvSpPr>
        <dsp:cNvPr id="0" name=""/>
        <dsp:cNvSpPr/>
      </dsp:nvSpPr>
      <dsp:spPr>
        <a:xfrm>
          <a:off x="0" y="2034788"/>
          <a:ext cx="885698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7AE89-5FCA-46D1-9D92-FC81E284867D}">
      <dsp:nvSpPr>
        <dsp:cNvPr id="0" name=""/>
        <dsp:cNvSpPr/>
      </dsp:nvSpPr>
      <dsp:spPr>
        <a:xfrm>
          <a:off x="442849" y="1245931"/>
          <a:ext cx="6739961" cy="1062435"/>
        </a:xfrm>
        <a:prstGeom prst="roundRect">
          <a:avLst/>
        </a:prstGeom>
        <a:solidFill>
          <a:srgbClr val="009900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Индексация должностных окладов работников  </a:t>
          </a:r>
          <a:r>
            <a:rPr lang="ru-RU" sz="2000" b="1" kern="1200" dirty="0" smtClean="0"/>
            <a:t>муниципальных учреждений </a:t>
          </a:r>
          <a:r>
            <a:rPr lang="ru-RU" sz="2000" b="1" kern="1200" dirty="0" smtClean="0"/>
            <a:t>и органов местного самоуправления на 4% с 01.09.2021</a:t>
          </a:r>
          <a:endParaRPr lang="ru-RU" sz="2000" b="1" kern="1200" dirty="0"/>
        </a:p>
      </dsp:txBody>
      <dsp:txXfrm>
        <a:off x="442849" y="1245931"/>
        <a:ext cx="6739961" cy="1062435"/>
      </dsp:txXfrm>
    </dsp:sp>
    <dsp:sp modelId="{F81F05D6-5D9D-4D5F-B13B-84878812F126}">
      <dsp:nvSpPr>
        <dsp:cNvPr id="0" name=""/>
        <dsp:cNvSpPr/>
      </dsp:nvSpPr>
      <dsp:spPr>
        <a:xfrm>
          <a:off x="0" y="3401924"/>
          <a:ext cx="885698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2A5E0-4355-4257-AAFB-CE996654AA50}">
      <dsp:nvSpPr>
        <dsp:cNvPr id="0" name=""/>
        <dsp:cNvSpPr/>
      </dsp:nvSpPr>
      <dsp:spPr>
        <a:xfrm>
          <a:off x="442849" y="2577646"/>
          <a:ext cx="6775982" cy="1075197"/>
        </a:xfrm>
        <a:prstGeom prst="roundRect">
          <a:avLst/>
        </a:prstGeom>
        <a:solidFill>
          <a:srgbClr val="008A3E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Индексация расходов на коммунальные услуги на 4 % и  с учетом вновь принимаемых расходных обязательств</a:t>
          </a:r>
          <a:endParaRPr lang="ru-RU" sz="2000" b="1" kern="1200" dirty="0"/>
        </a:p>
      </dsp:txBody>
      <dsp:txXfrm>
        <a:off x="442849" y="2577646"/>
        <a:ext cx="6775982" cy="1075197"/>
      </dsp:txXfrm>
    </dsp:sp>
    <dsp:sp modelId="{CD1622E7-1299-4E6A-BC5B-E71F4E6B6053}">
      <dsp:nvSpPr>
        <dsp:cNvPr id="0" name=""/>
        <dsp:cNvSpPr/>
      </dsp:nvSpPr>
      <dsp:spPr>
        <a:xfrm>
          <a:off x="0" y="4694024"/>
          <a:ext cx="885698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B21C1-6F80-432C-8B89-DFBBB57456A0}">
      <dsp:nvSpPr>
        <dsp:cNvPr id="0" name=""/>
        <dsp:cNvSpPr/>
      </dsp:nvSpPr>
      <dsp:spPr>
        <a:xfrm>
          <a:off x="432769" y="3931593"/>
          <a:ext cx="6775920" cy="1022820"/>
        </a:xfrm>
        <a:prstGeom prst="roundRect">
          <a:avLst/>
        </a:prstGeom>
        <a:solidFill>
          <a:srgbClr val="009900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Обеспечение сбалансированности бюджетов поселений</a:t>
          </a:r>
          <a:endParaRPr lang="ru-RU" sz="2000" b="1" kern="1200" dirty="0"/>
        </a:p>
      </dsp:txBody>
      <dsp:txXfrm>
        <a:off x="432769" y="3931593"/>
        <a:ext cx="6775920" cy="10228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FA1575-305B-4B5A-BE8C-FBEA137F103A}">
      <dsp:nvSpPr>
        <dsp:cNvPr id="0" name=""/>
        <dsp:cNvSpPr/>
      </dsp:nvSpPr>
      <dsp:spPr>
        <a:xfrm>
          <a:off x="138452" y="0"/>
          <a:ext cx="6704720" cy="599008"/>
        </a:xfrm>
        <a:prstGeom prst="roundRect">
          <a:avLst>
            <a:gd name="adj" fmla="val 10000"/>
          </a:avLst>
        </a:prstGeom>
        <a:solidFill>
          <a:srgbClr val="006666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/>
            <a:t>Акцизы на нефтепродукты формируют дорожный фонд</a:t>
          </a:r>
          <a:endParaRPr lang="ru-RU" sz="2200" b="1" i="0" kern="1200" baseline="0" dirty="0"/>
        </a:p>
      </dsp:txBody>
      <dsp:txXfrm>
        <a:off x="138452" y="0"/>
        <a:ext cx="5643178" cy="599008"/>
      </dsp:txXfrm>
    </dsp:sp>
    <dsp:sp modelId="{5999FFE9-5121-4FF9-BF1B-E3C1C3E4C204}">
      <dsp:nvSpPr>
        <dsp:cNvPr id="0" name=""/>
        <dsp:cNvSpPr/>
      </dsp:nvSpPr>
      <dsp:spPr>
        <a:xfrm>
          <a:off x="415326" y="919345"/>
          <a:ext cx="6704720" cy="61846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/>
            <a:t>Расходы Районного Дорожного фонда на 2021 год </a:t>
          </a:r>
          <a:endParaRPr lang="ru-RU" sz="2200" b="1" i="0" kern="1200" baseline="0" dirty="0"/>
        </a:p>
      </dsp:txBody>
      <dsp:txXfrm>
        <a:off x="415326" y="919345"/>
        <a:ext cx="5597447" cy="618465"/>
      </dsp:txXfrm>
    </dsp:sp>
    <dsp:sp modelId="{395866F8-2028-4262-BB65-0CA4AD63C6AF}">
      <dsp:nvSpPr>
        <dsp:cNvPr id="0" name=""/>
        <dsp:cNvSpPr/>
      </dsp:nvSpPr>
      <dsp:spPr>
        <a:xfrm>
          <a:off x="2802745" y="1944215"/>
          <a:ext cx="5540177" cy="599008"/>
        </a:xfrm>
        <a:prstGeom prst="roundRect">
          <a:avLst>
            <a:gd name="adj" fmla="val 10000"/>
          </a:avLst>
        </a:prstGeom>
        <a:solidFill>
          <a:srgbClr val="92D050">
            <a:alpha val="34000"/>
          </a:srgb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baseline="0" dirty="0" smtClean="0">
              <a:solidFill>
                <a:srgbClr val="008A3E"/>
              </a:solidFill>
            </a:rPr>
            <a:t>Содержание дорог  - </a:t>
          </a:r>
          <a:r>
            <a:rPr lang="ru-RU" sz="1500" b="1" i="0" kern="1200" baseline="0" dirty="0" smtClean="0">
              <a:solidFill>
                <a:srgbClr val="008A3E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5,</a:t>
          </a:r>
          <a:r>
            <a:rPr lang="en-US" sz="1500" b="1" i="0" kern="1200" baseline="0" dirty="0" smtClean="0">
              <a:solidFill>
                <a:srgbClr val="008A3E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6</a:t>
          </a:r>
          <a:r>
            <a:rPr lang="ru-RU" sz="1500" b="1" i="0" kern="1200" baseline="0" dirty="0" smtClean="0">
              <a:solidFill>
                <a:srgbClr val="008A3E"/>
              </a:solidFill>
            </a:rPr>
            <a:t> млн.руб.</a:t>
          </a:r>
          <a:endParaRPr lang="ru-RU" sz="1500" b="1" i="0" kern="1200" baseline="0" dirty="0">
            <a:solidFill>
              <a:srgbClr val="008A3E"/>
            </a:solidFill>
          </a:endParaRPr>
        </a:p>
      </dsp:txBody>
      <dsp:txXfrm>
        <a:off x="2802745" y="1944215"/>
        <a:ext cx="4625227" cy="599008"/>
      </dsp:txXfrm>
    </dsp:sp>
    <dsp:sp modelId="{0777707B-19C3-4CF2-9987-115167159FB4}">
      <dsp:nvSpPr>
        <dsp:cNvPr id="0" name=""/>
        <dsp:cNvSpPr/>
      </dsp:nvSpPr>
      <dsp:spPr>
        <a:xfrm>
          <a:off x="2802747" y="2880321"/>
          <a:ext cx="5583691" cy="599008"/>
        </a:xfrm>
        <a:prstGeom prst="roundRect">
          <a:avLst>
            <a:gd name="adj" fmla="val 10000"/>
          </a:avLst>
        </a:prstGeom>
        <a:solidFill>
          <a:srgbClr val="92D050">
            <a:alpha val="34000"/>
          </a:srgb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baseline="0" dirty="0" smtClean="0">
              <a:solidFill>
                <a:srgbClr val="008A3E"/>
              </a:solidFill>
            </a:rPr>
            <a:t>Приобретение техники </a:t>
          </a:r>
          <a:r>
            <a:rPr lang="ru-RU" sz="1500" b="1" i="0" kern="1200" baseline="0" dirty="0" smtClean="0">
              <a:solidFill>
                <a:srgbClr val="008A3E"/>
              </a:solidFill>
            </a:rPr>
            <a:t>(</a:t>
          </a:r>
          <a:r>
            <a:rPr lang="ru-RU" sz="1500" b="1" i="0" kern="1200" baseline="0" smtClean="0">
              <a:solidFill>
                <a:srgbClr val="008A3E"/>
              </a:solidFill>
            </a:rPr>
            <a:t>лизинговые платежи)– </a:t>
          </a:r>
          <a:r>
            <a:rPr lang="ru-RU" sz="1500" b="1" i="0" kern="1200" baseline="0" dirty="0" smtClean="0">
              <a:solidFill>
                <a:srgbClr val="008A3E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1,0</a:t>
          </a:r>
          <a:r>
            <a:rPr lang="ru-RU" sz="1500" b="1" i="0" kern="1200" baseline="0" dirty="0" smtClean="0">
              <a:solidFill>
                <a:srgbClr val="008A3E"/>
              </a:solidFill>
            </a:rPr>
            <a:t> млн.руб.</a:t>
          </a:r>
          <a:endParaRPr lang="ru-RU" sz="1500" b="1" i="0" kern="1200" baseline="0" dirty="0">
            <a:solidFill>
              <a:srgbClr val="008A3E"/>
            </a:solidFill>
          </a:endParaRPr>
        </a:p>
      </dsp:txBody>
      <dsp:txXfrm>
        <a:off x="2802747" y="2880321"/>
        <a:ext cx="4661554" cy="599008"/>
      </dsp:txXfrm>
    </dsp:sp>
    <dsp:sp modelId="{8CE5E9D8-0A0A-4B1E-8C6F-EDCE47AE4BA7}">
      <dsp:nvSpPr>
        <dsp:cNvPr id="0" name=""/>
        <dsp:cNvSpPr/>
      </dsp:nvSpPr>
      <dsp:spPr>
        <a:xfrm>
          <a:off x="2802749" y="3744420"/>
          <a:ext cx="5622377" cy="473545"/>
        </a:xfrm>
        <a:prstGeom prst="roundRect">
          <a:avLst>
            <a:gd name="adj" fmla="val 10000"/>
          </a:avLst>
        </a:prstGeom>
        <a:solidFill>
          <a:srgbClr val="92D050">
            <a:alpha val="34000"/>
          </a:srgb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7150" tIns="57150" rIns="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baseline="0" dirty="0" smtClean="0">
              <a:solidFill>
                <a:srgbClr val="008A3E"/>
              </a:solidFill>
            </a:rPr>
            <a:t>Ремонт дорог –</a:t>
          </a:r>
          <a:r>
            <a:rPr lang="ru-RU" sz="1500" b="1" i="0" kern="1200" baseline="0" dirty="0" smtClean="0">
              <a:solidFill>
                <a:srgbClr val="008A3E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7,6</a:t>
          </a:r>
          <a:r>
            <a:rPr lang="ru-RU" sz="1500" b="1" i="0" kern="1200" baseline="0" dirty="0" smtClean="0">
              <a:solidFill>
                <a:srgbClr val="008A3E"/>
              </a:solidFill>
            </a:rPr>
            <a:t>млн.руб.</a:t>
          </a:r>
        </a:p>
      </dsp:txBody>
      <dsp:txXfrm>
        <a:off x="2802749" y="3744420"/>
        <a:ext cx="4693851" cy="473545"/>
      </dsp:txXfrm>
    </dsp:sp>
    <dsp:sp modelId="{1BA264C8-6121-4623-9C21-C67C92DADF68}">
      <dsp:nvSpPr>
        <dsp:cNvPr id="0" name=""/>
        <dsp:cNvSpPr/>
      </dsp:nvSpPr>
      <dsp:spPr>
        <a:xfrm>
          <a:off x="6475178" y="576066"/>
          <a:ext cx="606595" cy="465974"/>
        </a:xfrm>
        <a:prstGeom prst="downArrow">
          <a:avLst>
            <a:gd name="adj1" fmla="val 55000"/>
            <a:gd name="adj2" fmla="val 45000"/>
          </a:avLst>
        </a:prstGeom>
        <a:solidFill>
          <a:srgbClr val="00666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475178" y="576066"/>
        <a:ext cx="606595" cy="465974"/>
      </dsp:txXfrm>
    </dsp:sp>
    <dsp:sp modelId="{01D47F46-AC9A-4B20-8A2D-06D3BE982177}">
      <dsp:nvSpPr>
        <dsp:cNvPr id="0" name=""/>
        <dsp:cNvSpPr/>
      </dsp:nvSpPr>
      <dsp:spPr>
        <a:xfrm>
          <a:off x="6907231" y="1368150"/>
          <a:ext cx="606595" cy="606607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907231" y="1368150"/>
        <a:ext cx="606595" cy="606607"/>
      </dsp:txXfrm>
    </dsp:sp>
    <dsp:sp modelId="{71239476-5081-44EE-9F03-EDD02DC0AB17}">
      <dsp:nvSpPr>
        <dsp:cNvPr id="0" name=""/>
        <dsp:cNvSpPr/>
      </dsp:nvSpPr>
      <dsp:spPr>
        <a:xfrm>
          <a:off x="7099479" y="2791894"/>
          <a:ext cx="606595" cy="6065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7099479" y="2791894"/>
        <a:ext cx="606595" cy="606595"/>
      </dsp:txXfrm>
    </dsp:sp>
    <dsp:sp modelId="{020D0966-03CE-44E6-8C8A-E171340988F0}">
      <dsp:nvSpPr>
        <dsp:cNvPr id="0" name=""/>
        <dsp:cNvSpPr/>
      </dsp:nvSpPr>
      <dsp:spPr>
        <a:xfrm>
          <a:off x="7600156" y="3865101"/>
          <a:ext cx="606595" cy="6065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7600156" y="3865101"/>
        <a:ext cx="606595" cy="606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0.41384</cdr:x>
      <cdr:y>0.42857</cdr:y>
    </cdr:from>
    <cdr:to>
      <cdr:x>0.63311</cdr:x>
      <cdr:y>0.58088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54439" y="2376264"/>
          <a:ext cx="2095237" cy="84450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4800" b="1" i="1" dirty="0" smtClean="0">
              <a:solidFill>
                <a:schemeClr val="accent1">
                  <a:lumMod val="75000"/>
                </a:schemeClr>
              </a:solidFill>
            </a:rPr>
            <a:t>608,4</a:t>
          </a:r>
          <a:endParaRPr lang="ru-RU" sz="4800" b="1" i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0.03705</cdr:x>
      <cdr:y>0.19481</cdr:y>
    </cdr:from>
    <cdr:to>
      <cdr:x>0.14255</cdr:x>
      <cdr:y>0.28571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4039" y="1080120"/>
          <a:ext cx="100811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0.1953</cdr:x>
      <cdr:y>0.18182</cdr:y>
    </cdr:from>
    <cdr:to>
      <cdr:x>0.30834</cdr:x>
      <cdr:y>0.2987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66207" y="1008112"/>
          <a:ext cx="1080120" cy="64807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  <a:alpha val="92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solidFill>
                <a:schemeClr val="bg1"/>
              </a:solidFill>
            </a:rPr>
            <a:t>Прочие налоговые доходы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0.30834</cdr:x>
      <cdr:y>0.02597</cdr:y>
    </cdr:from>
    <cdr:to>
      <cdr:x>0.4063</cdr:x>
      <cdr:y>0.16883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46327" y="144016"/>
          <a:ext cx="936104" cy="79208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75000"/>
            <a:alpha val="82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solidFill>
                <a:schemeClr val="bg1"/>
              </a:solidFill>
            </a:rPr>
            <a:t>Доходы от аренды земельных участков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0.48166</cdr:x>
      <cdr:y>0.03896</cdr:y>
    </cdr:from>
    <cdr:to>
      <cdr:x>0.69266</cdr:x>
      <cdr:y>0.11688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48471" y="216024"/>
          <a:ext cx="1861119" cy="432037"/>
        </a:xfrm>
        <a:prstGeom xmlns:a="http://schemas.openxmlformats.org/drawingml/2006/main" prst="rect">
          <a:avLst/>
        </a:prstGeom>
        <a:solidFill xmlns:a="http://schemas.openxmlformats.org/drawingml/2006/main">
          <a:srgbClr val="006699">
            <a:alpha val="61000"/>
          </a:srgb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Прочие неналоговые доходы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0.15762</cdr:x>
      <cdr:y>0.50649</cdr:y>
    </cdr:from>
    <cdr:to>
      <cdr:x>0.3008</cdr:x>
      <cdr:y>0.66234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06167" y="2808312"/>
          <a:ext cx="1368152" cy="86409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  <a:alpha val="87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bg1"/>
              </a:solidFill>
            </a:rPr>
            <a:t>Налог, взимаемый по упрощенной системе налогообложения</a:t>
          </a:r>
          <a:endParaRPr lang="ru-RU" sz="11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0.26754</cdr:x>
      <cdr:y>0.4557</cdr:y>
    </cdr:from>
    <cdr:to>
      <cdr:x>0.42406</cdr:x>
      <cdr:y>0.57746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5185" y="2592288"/>
          <a:ext cx="1383695" cy="692669"/>
        </a:xfrm>
        <a:prstGeom xmlns:a="http://schemas.openxmlformats.org/drawingml/2006/main" prst="rect">
          <a:avLst/>
        </a:prstGeom>
        <a:solidFill xmlns:a="http://schemas.openxmlformats.org/drawingml/2006/main">
          <a:srgbClr val="9BBB59">
            <a:lumMod val="20000"/>
            <a:lumOff val="80000"/>
            <a:alpha val="70000"/>
          </a:srgb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4000" b="1" i="1" dirty="0" smtClean="0">
              <a:solidFill>
                <a:schemeClr val="tx1"/>
              </a:solidFill>
            </a:rPr>
            <a:t>7</a:t>
          </a:r>
          <a:r>
            <a:rPr lang="en-US" sz="4000" b="1" i="1" dirty="0" smtClean="0">
              <a:solidFill>
                <a:schemeClr val="tx1"/>
              </a:solidFill>
            </a:rPr>
            <a:t>4</a:t>
          </a:r>
          <a:r>
            <a:rPr lang="ru-RU" sz="4000" b="1" i="1" dirty="0" smtClean="0">
              <a:solidFill>
                <a:schemeClr val="tx1"/>
              </a:solidFill>
            </a:rPr>
            <a:t>,</a:t>
          </a:r>
          <a:r>
            <a:rPr lang="en-US" sz="4000" b="1" i="1" dirty="0" smtClean="0">
              <a:solidFill>
                <a:schemeClr val="tx1"/>
              </a:solidFill>
            </a:rPr>
            <a:t>5</a:t>
          </a:r>
          <a:endParaRPr lang="ru-RU" sz="40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0.81328</cdr:x>
      <cdr:y>0.01266</cdr:y>
    </cdr:from>
    <cdr:to>
      <cdr:x>0.98434</cdr:x>
      <cdr:y>0.06329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89721" y="72008"/>
          <a:ext cx="151216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i="1" u="sng" dirty="0" smtClean="0"/>
            <a:t>млн.руб.</a:t>
          </a:r>
          <a:endParaRPr lang="ru-RU" sz="1600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0.0432</cdr:x>
      <cdr:y>0.51897</cdr:y>
    </cdr:from>
    <cdr:to>
      <cdr:x>0.10006</cdr:x>
      <cdr:y>0.60563</cdr:y>
    </cdr:to>
    <cdr:sp macro="" textlink="">
      <cdr:nvSpPr>
        <cdr:cNvPr id="3" name="Соединительная линия уступом 2"/>
        <cdr:cNvSpPr/>
      </cdr:nvSpPr>
      <cdr:spPr>
        <a:xfrm xmlns:a="http://schemas.openxmlformats.org/drawingml/2006/main" rot="5400000" flipH="1" flipV="1">
          <a:off x="382960" y="3018656"/>
          <a:ext cx="504056" cy="504056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0.37778</cdr:x>
      <cdr:y>0.68627</cdr:y>
    </cdr:from>
    <cdr:to>
      <cdr:x>0.8</cdr:x>
      <cdr:y>0.88235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2520280"/>
          <a:ext cx="136815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1400,6</a:t>
          </a:r>
        </a:p>
        <a:p xmlns:a="http://schemas.openxmlformats.org/drawingml/2006/main">
          <a:r>
            <a:rPr lang="ru-RU" sz="2000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89,9</a:t>
          </a:r>
          <a:r>
            <a:rPr lang="ru-RU" sz="2000" dirty="0" smtClean="0">
              <a:solidFill>
                <a:srgbClr val="FFFF00"/>
              </a:solidFill>
            </a:rPr>
            <a:t>%</a:t>
          </a:r>
          <a:endParaRPr lang="ru-RU" sz="20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0.75556</cdr:x>
      <cdr:y>0.84314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48272" y="3096344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006666"/>
              </a:solidFill>
            </a:rPr>
            <a:t>МП</a:t>
          </a:r>
          <a:endParaRPr lang="ru-RU" sz="2000" b="1" dirty="0">
            <a:solidFill>
              <a:srgbClr val="006666"/>
            </a:solidFill>
          </a:endParaRPr>
        </a:p>
      </cdr:txBody>
    </cdr:sp>
  </cdr:relSizeAnchor>
  <cdr:relSizeAnchor xmlns:cdr="http://schemas.openxmlformats.org/drawingml/2006/chartDrawing">
    <cdr:from>
      <cdr:x>0.44444</cdr:x>
      <cdr:y>0.11765</cdr:y>
    </cdr:from>
    <cdr:to>
      <cdr:x>1</cdr:x>
      <cdr:y>0.33333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91680" y="432048"/>
          <a:ext cx="180020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err="1" smtClean="0">
              <a:solidFill>
                <a:srgbClr val="C00000"/>
              </a:solidFill>
            </a:rPr>
            <a:t>Непрограммные</a:t>
          </a:r>
          <a:r>
            <a:rPr lang="ru-RU" sz="1400" b="1" dirty="0" smtClean="0">
              <a:solidFill>
                <a:srgbClr val="C00000"/>
              </a:solidFill>
            </a:rPr>
            <a:t> расходы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0.23404</cdr:x>
      <cdr:y>0.19608</cdr:y>
    </cdr:from>
    <cdr:to>
      <cdr:x>0.47991</cdr:x>
      <cdr:y>0.37255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92088" y="720080"/>
          <a:ext cx="832100" cy="648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157,9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10,1</a:t>
          </a:r>
          <a:r>
            <a:rPr lang="ru-RU" sz="1400" b="1" dirty="0" smtClean="0">
              <a:solidFill>
                <a:srgbClr val="FFFF00"/>
              </a:solidFill>
            </a:rPr>
            <a:t>%</a:t>
          </a:r>
          <a:endParaRPr lang="ru-RU" sz="1400" b="1" dirty="0">
            <a:solidFill>
              <a:srgbClr val="FFFF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0.20983</cdr:x>
      <cdr:y>0.32137</cdr:y>
    </cdr:from>
    <cdr:to>
      <cdr:x>0.41127</cdr:x>
      <cdr:y>0.64278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800200" y="1727969"/>
          <a:ext cx="1728192" cy="1728192"/>
        </a:xfrm>
        <a:prstGeom xmlns:a="http://schemas.openxmlformats.org/drawingml/2006/main" prst="ellipse">
          <a:avLst/>
        </a:prstGeom>
        <a:gradFill xmlns:a="http://schemas.openxmlformats.org/drawingml/2006/main" flip="none" rotWithShape="1">
          <a:gsLst>
            <a:gs pos="39000">
              <a:srgbClr val="006666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50000" t="50000" r="50000" b="50000"/>
          </a:path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0.2434</cdr:x>
      <cdr:y>0.42851</cdr:y>
    </cdr:from>
    <cdr:to>
      <cdr:x>0.38609</cdr:x>
      <cdr:y>0.53565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88232" y="2304033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i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1400,6</a:t>
          </a:r>
          <a:endParaRPr lang="ru-RU" sz="2000" b="1" i="1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0.10626</cdr:x>
      <cdr:y>0.11164</cdr:y>
    </cdr:from>
    <cdr:to>
      <cdr:x>0.13776</cdr:x>
      <cdr:y>0.17365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971600" y="648073"/>
          <a:ext cx="288032" cy="36004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0.24013</cdr:x>
      <cdr:y>0.07442</cdr:y>
    </cdr:from>
    <cdr:to>
      <cdr:x>0.28738</cdr:x>
      <cdr:y>0.13644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H="1">
          <a:off x="2195736" y="432049"/>
          <a:ext cx="432048" cy="360040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rgbClr val="006666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976F0-9636-403F-81FD-79CABE5A41D9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ABC07-3659-4163-93C4-70DA48DB7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24C9-CB57-4029-9DF9-80968CF2D34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3B23F-2BE6-4025-9FF8-767B6F095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755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4E8A-BC52-4AF4-B66B-AE457ED38FF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4E8A-BC52-4AF4-B66B-AE457ED38FF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4E8A-BC52-4AF4-B66B-AE457ED38FF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59875-850B-4EB7-8936-7E16205694F5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021D1-8BB5-4E64-9CD7-40485CB40CE9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1283-D2FB-4C0C-A5F9-BCA355042CDB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E22-E9AF-4711-B051-D5ABF31BD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1283-D2FB-4C0C-A5F9-BCA355042CDB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E22-E9AF-4711-B051-D5ABF31BD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1283-D2FB-4C0C-A5F9-BCA355042CDB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E22-E9AF-4711-B051-D5ABF31BD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43000" y="731839"/>
            <a:ext cx="7162800" cy="4783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EE9FBB-EFBD-4A62-B972-342ADC2A80DB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172202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100F3E-C73F-43EA-9869-6347EC9C0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1283-D2FB-4C0C-A5F9-BCA355042CDB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E22-E9AF-4711-B051-D5ABF31BD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1283-D2FB-4C0C-A5F9-BCA355042CDB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E22-E9AF-4711-B051-D5ABF31BD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1283-D2FB-4C0C-A5F9-BCA355042CDB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E22-E9AF-4711-B051-D5ABF31BD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1283-D2FB-4C0C-A5F9-BCA355042CDB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E22-E9AF-4711-B051-D5ABF31BD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1283-D2FB-4C0C-A5F9-BCA355042CDB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E22-E9AF-4711-B051-D5ABF31BD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1283-D2FB-4C0C-A5F9-BCA355042CDB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E22-E9AF-4711-B051-D5ABF31BD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1283-D2FB-4C0C-A5F9-BCA355042CDB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E22-E9AF-4711-B051-D5ABF31BD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1283-D2FB-4C0C-A5F9-BCA355042CDB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E22-E9AF-4711-B051-D5ABF31BD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1283-D2FB-4C0C-A5F9-BCA355042CDB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DEE22-E9AF-4711-B051-D5ABF31BD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67306/f0d20ded0dc626b12fab5cab870cb46001e1567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onsultant.ru/document/cons_doc_LAW_367306/de10ae8c3bbec326635e411c7df345c1ce715ce5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 bwMode="auto">
          <a:xfrm>
            <a:off x="179512" y="116632"/>
            <a:ext cx="6192688" cy="562074"/>
          </a:xfrm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buFont typeface="Georgia" pitchFamily="18" charset="0"/>
              <a:buNone/>
            </a:pPr>
            <a:r>
              <a:rPr lang="ru-RU" sz="4400" i="1" dirty="0" smtClean="0">
                <a:solidFill>
                  <a:srgbClr val="006666"/>
                </a:solidFill>
                <a:effectLst/>
                <a:latin typeface="Arial" charset="0"/>
              </a:rPr>
              <a:t/>
            </a:r>
            <a:br>
              <a:rPr lang="ru-RU" sz="4400" i="1" dirty="0" smtClean="0">
                <a:solidFill>
                  <a:srgbClr val="006666"/>
                </a:solidFill>
                <a:effectLst/>
                <a:latin typeface="Arial" charset="0"/>
              </a:rPr>
            </a:br>
            <a:r>
              <a:rPr lang="ru-RU" i="1" dirty="0">
                <a:solidFill>
                  <a:srgbClr val="006666"/>
                </a:solidFill>
                <a:latin typeface="Arial" charset="0"/>
              </a:rPr>
              <a:t/>
            </a:r>
            <a:br>
              <a:rPr lang="ru-RU" i="1" dirty="0">
                <a:solidFill>
                  <a:srgbClr val="006666"/>
                </a:solidFill>
                <a:latin typeface="Arial" charset="0"/>
              </a:rPr>
            </a:br>
            <a:r>
              <a:rPr lang="ru-RU" sz="2200" i="1" dirty="0" err="1" smtClean="0">
                <a:solidFill>
                  <a:srgbClr val="006666"/>
                </a:solidFill>
                <a:latin typeface="Arial" charset="0"/>
              </a:rPr>
              <a:t>Бокситогорский</a:t>
            </a:r>
            <a:r>
              <a:rPr lang="ru-RU" sz="2200" i="1" dirty="0" smtClean="0">
                <a:solidFill>
                  <a:srgbClr val="006666"/>
                </a:solidFill>
                <a:latin typeface="Arial" charset="0"/>
              </a:rPr>
              <a:t> муниципальный район</a:t>
            </a:r>
            <a:r>
              <a:rPr lang="ru-RU" i="1" dirty="0">
                <a:solidFill>
                  <a:srgbClr val="006666"/>
                </a:solidFill>
                <a:latin typeface="Arial" charset="0"/>
              </a:rPr>
              <a:t/>
            </a:r>
            <a:br>
              <a:rPr lang="ru-RU" i="1" dirty="0">
                <a:solidFill>
                  <a:srgbClr val="006666"/>
                </a:solidFill>
                <a:latin typeface="Arial" charset="0"/>
              </a:rPr>
            </a:br>
            <a:r>
              <a:rPr lang="ru-RU" i="1" dirty="0" smtClean="0">
                <a:solidFill>
                  <a:srgbClr val="006666"/>
                </a:solidFill>
                <a:latin typeface="Arial" charset="0"/>
              </a:rPr>
              <a:t/>
            </a:r>
            <a:br>
              <a:rPr lang="ru-RU" i="1" dirty="0" smtClean="0">
                <a:solidFill>
                  <a:srgbClr val="006666"/>
                </a:solidFill>
                <a:latin typeface="Arial" charset="0"/>
              </a:rPr>
            </a:br>
            <a:endParaRPr lang="ru-RU" sz="4400" i="1" dirty="0" smtClean="0">
              <a:solidFill>
                <a:srgbClr val="006666"/>
              </a:solidFill>
              <a:effectLst/>
              <a:latin typeface="Georgia" pitchFamily="18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subTitle" idx="4294967295"/>
          </p:nvPr>
        </p:nvSpPr>
        <p:spPr>
          <a:xfrm>
            <a:off x="107504" y="2924944"/>
            <a:ext cx="9036496" cy="2664296"/>
          </a:xfrm>
        </p:spPr>
        <p:txBody>
          <a:bodyPr wrap="square" lIns="0" tIns="0" rIns="0" bIns="0">
            <a:normAutofit/>
          </a:bodyPr>
          <a:lstStyle/>
          <a:p>
            <a:pPr marL="46038" algn="ctr">
              <a:buNone/>
            </a:pPr>
            <a:r>
              <a:rPr lang="ru-RU" sz="2800" b="1" i="1" dirty="0" smtClean="0">
                <a:solidFill>
                  <a:srgbClr val="006C31"/>
                </a:solidFill>
                <a:latin typeface="Cambria" pitchFamily="18" charset="0"/>
              </a:rPr>
              <a:t>Бюджет для граждан</a:t>
            </a:r>
          </a:p>
          <a:p>
            <a:pPr marL="46038" algn="ctr">
              <a:lnSpc>
                <a:spcPct val="150000"/>
              </a:lnSpc>
              <a:buNone/>
            </a:pPr>
            <a:r>
              <a:rPr lang="ru-RU" sz="2800" b="1" i="1" dirty="0" smtClean="0">
                <a:solidFill>
                  <a:srgbClr val="006C31"/>
                </a:solidFill>
                <a:latin typeface="Cambria" pitchFamily="18" charset="0"/>
              </a:rPr>
              <a:t>(</a:t>
            </a:r>
            <a:r>
              <a:rPr lang="ru-RU" sz="2100" b="1" i="1" dirty="0" smtClean="0">
                <a:solidFill>
                  <a:srgbClr val="006C31"/>
                </a:solidFill>
                <a:latin typeface="Cambria" pitchFamily="18" charset="0"/>
              </a:rPr>
              <a:t>проект решения совета депутатов Бокситогорского муниципального района «О бюджете Бокситогорского муниципального района </a:t>
            </a:r>
            <a:r>
              <a:rPr lang="ru-RU" sz="1800" b="1" i="1" dirty="0" smtClean="0">
                <a:solidFill>
                  <a:srgbClr val="006C31"/>
                </a:solidFill>
                <a:latin typeface="Cambria" pitchFamily="18" charset="0"/>
              </a:rPr>
              <a:t>на 2021 год и плановый период 2022</a:t>
            </a:r>
            <a:r>
              <a:rPr lang="ru-RU" sz="1800" b="1" i="1" dirty="0" smtClean="0">
                <a:solidFill>
                  <a:srgbClr val="006C31"/>
                </a:solidFill>
                <a:latin typeface="Arial" charset="0"/>
              </a:rPr>
              <a:t> и </a:t>
            </a:r>
            <a:r>
              <a:rPr lang="ru-RU" sz="1800" b="1" i="1" dirty="0" smtClean="0">
                <a:solidFill>
                  <a:srgbClr val="006C31"/>
                </a:solidFill>
                <a:latin typeface="Cambria" pitchFamily="18" charset="0"/>
              </a:rPr>
              <a:t>20</a:t>
            </a:r>
            <a:r>
              <a:rPr lang="ru-RU" sz="1800" b="1" i="1" dirty="0" smtClean="0">
                <a:solidFill>
                  <a:srgbClr val="006C31"/>
                </a:solidFill>
                <a:latin typeface="Arial" charset="0"/>
              </a:rPr>
              <a:t>23 </a:t>
            </a:r>
            <a:r>
              <a:rPr lang="ru-RU" sz="1800" b="1" i="1" dirty="0" smtClean="0">
                <a:solidFill>
                  <a:srgbClr val="006C31"/>
                </a:solidFill>
                <a:latin typeface="Cambria" pitchFamily="18" charset="0"/>
              </a:rPr>
              <a:t> годов»)</a:t>
            </a:r>
          </a:p>
        </p:txBody>
      </p:sp>
      <p:pic>
        <p:nvPicPr>
          <p:cNvPr id="9220" name="Picture 4" descr="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6632"/>
            <a:ext cx="26193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 noGrp="1" noChangeAspect="1"/>
          </p:cNvGraphicFramePr>
          <p:nvPr>
            <p:ph/>
          </p:nvPr>
        </p:nvGraphicFramePr>
        <p:xfrm>
          <a:off x="179512" y="1412776"/>
          <a:ext cx="8640595" cy="559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475656" y="4797152"/>
            <a:ext cx="876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887,9</a:t>
            </a:r>
            <a:endParaRPr lang="ru-RU" sz="2000" b="1" dirty="0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932040" y="4797152"/>
            <a:ext cx="876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924,6</a:t>
            </a:r>
            <a:endParaRPr lang="ru-RU" sz="2000" b="1" dirty="0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1547664" y="1124744"/>
            <a:ext cx="936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1558,8</a:t>
            </a:r>
            <a:endParaRPr lang="ru-RU" sz="2000" b="1" dirty="0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4932040" y="1196752"/>
            <a:ext cx="936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1533,0</a:t>
            </a:r>
            <a:endParaRPr lang="ru-RU" sz="2000" b="1" dirty="0"/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7824788" y="1196752"/>
            <a:ext cx="1319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млн.руб.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1475656" y="4149080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57%</a:t>
            </a:r>
            <a:endParaRPr lang="ru-RU" sz="2400" b="1" dirty="0"/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4932040" y="4149080"/>
            <a:ext cx="750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60%</a:t>
            </a:r>
            <a:endParaRPr lang="ru-RU" sz="2400" b="1" dirty="0"/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1475656" y="5373216"/>
            <a:ext cx="4104456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 smtClean="0"/>
              <a:t>БЕЗВОЗМЕЗДНЫЕ ПОСТУПЛЕНИЯ</a:t>
            </a:r>
            <a:endParaRPr lang="ru-RU" sz="2000" b="1" i="1" dirty="0"/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2051720" y="1916832"/>
            <a:ext cx="3140075" cy="396875"/>
          </a:xfrm>
          <a:prstGeom prst="rect">
            <a:avLst/>
          </a:prstGeom>
          <a:solidFill>
            <a:schemeClr val="accent2">
              <a:lumMod val="75000"/>
              <a:alpha val="79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ДОХОДЫ БЮДЖЕТА БМР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404664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6C31"/>
                </a:solidFill>
              </a:rPr>
              <a:t>Структура бюджета Бокситогорского муниципального района на 2020 – 2021 годы</a:t>
            </a:r>
            <a:endParaRPr lang="ru-RU" b="1" i="1" dirty="0">
              <a:solidFill>
                <a:srgbClr val="006C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23529" y="1052736"/>
          <a:ext cx="882047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16632"/>
            <a:ext cx="8640960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</a:rPr>
              <a:t>Основные источники налоговых и неналоговых доходов бюджета</a:t>
            </a:r>
          </a:p>
          <a:p>
            <a:pPr algn="ctr"/>
            <a:r>
              <a:rPr lang="ru-RU" sz="2000" b="1" i="1" dirty="0" smtClean="0">
                <a:solidFill>
                  <a:srgbClr val="006600"/>
                </a:solidFill>
              </a:rPr>
              <a:t>БОКСИТОГОРСКОГО МУНИЦИПАЛЬНОГО РАЙОНА на 2021 год</a:t>
            </a:r>
            <a:endParaRPr lang="ru-RU" sz="2000" b="1" i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980728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/>
              <a:t>млн.руб.</a:t>
            </a:r>
            <a:endParaRPr lang="ru-RU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18583" y="908720"/>
          <a:ext cx="884036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16632"/>
            <a:ext cx="8496944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82F"/>
                </a:solidFill>
              </a:rPr>
              <a:t>НЕНАЛОГОВЫЕ ДОХОДЫ</a:t>
            </a:r>
          </a:p>
          <a:p>
            <a:pPr algn="ctr"/>
            <a:r>
              <a:rPr lang="ru-RU" sz="2000" b="1" i="1" dirty="0" smtClean="0">
                <a:solidFill>
                  <a:srgbClr val="00682F"/>
                </a:solidFill>
              </a:rPr>
              <a:t>БЮДЖЕТА БОКСИТОГОРСКОГО МУНИЦИПАЛЬНОГО РАЙОНА на 202</a:t>
            </a:r>
            <a:r>
              <a:rPr lang="en-US" sz="2000" b="1" i="1" dirty="0" smtClean="0">
                <a:solidFill>
                  <a:srgbClr val="00682F"/>
                </a:solidFill>
              </a:rPr>
              <a:t>1</a:t>
            </a:r>
            <a:r>
              <a:rPr lang="ru-RU" sz="2000" b="1" i="1" dirty="0" smtClean="0">
                <a:solidFill>
                  <a:srgbClr val="00682F"/>
                </a:solidFill>
              </a:rPr>
              <a:t> год</a:t>
            </a:r>
            <a:endParaRPr lang="ru-RU" sz="2000" b="1" i="1" dirty="0">
              <a:solidFill>
                <a:srgbClr val="00682F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182085" y="1412776"/>
            <a:ext cx="1035158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88640"/>
            <a:ext cx="8693073" cy="432048"/>
          </a:xfrm>
          <a:solidFill>
            <a:schemeClr val="lt1">
              <a:alpha val="1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algn="ctr">
              <a:buFont typeface="Georgia" pitchFamily="18" charset="0"/>
              <a:buNone/>
            </a:pP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9933"/>
                </a:solidFill>
                <a:latin typeface="Arial" charset="0"/>
              </a:rPr>
              <a:t>Дотация областного бюджета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85051" y="692696"/>
          <a:ext cx="8958949" cy="69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52120" y="980728"/>
            <a:ext cx="131276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2020 год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2132856"/>
            <a:ext cx="12462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2021 год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9119" y="4941168"/>
            <a:ext cx="6646892" cy="16561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just"/>
            <a:r>
              <a:rPr lang="ru-RU" sz="1600" b="1" dirty="0" smtClean="0">
                <a:solidFill>
                  <a:schemeClr val="bg1"/>
                </a:solidFill>
              </a:rPr>
              <a:t>Дотация предоставляются в целях выравнивания бюджетной обеспеченности муниципальных районов. Дотации предоставляются муниципальным районам уровень расчетной бюджетной обеспеченности которых не превышает уровень, установленный в качестве критерия выравнивания расчетной бюджетной обеспеченности муниципальных районов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3" y="116632"/>
            <a:ext cx="8827963" cy="804514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numCol="1" anchor="ctr" anchorCtr="1" compatLnSpc="1">
            <a:prstTxWarp prst="textNoShape">
              <a:avLst/>
            </a:prstTxWarp>
            <a:normAutofit/>
          </a:bodyPr>
          <a:lstStyle/>
          <a:p>
            <a:pPr algn="ctr">
              <a:buFont typeface="Georgia" pitchFamily="18" charset="0"/>
              <a:buNone/>
            </a:pPr>
            <a:r>
              <a:rPr lang="ru-RU" sz="2000" b="1" i="1" dirty="0" smtClean="0">
                <a:solidFill>
                  <a:srgbClr val="007A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СУБВЕНЦИИ, НА ВЫПОЛНЕНИЕ ГОСУДАРСТВЕННЫХ ПОЛНОМОЧИЙ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364163" y="2420938"/>
            <a:ext cx="3529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323528" y="908720"/>
          <a:ext cx="849694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60032" y="2348880"/>
            <a:ext cx="2952328" cy="369332"/>
          </a:xfrm>
          <a:prstGeom prst="rect">
            <a:avLst/>
          </a:prstGeom>
          <a:gradFill>
            <a:gsLst>
              <a:gs pos="0">
                <a:srgbClr val="008A3E"/>
              </a:gs>
              <a:gs pos="80000">
                <a:srgbClr val="008A3E"/>
              </a:gs>
              <a:gs pos="100000">
                <a:srgbClr val="92D05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- 59,1 млн.руб.</a:t>
            </a:r>
            <a:endParaRPr lang="ru-RU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996953"/>
            <a:ext cx="8707429" cy="3447098"/>
          </a:xfrm>
          <a:prstGeom prst="rect">
            <a:avLst/>
          </a:prstGeom>
          <a:ln>
            <a:solidFill>
              <a:srgbClr val="0068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том числе </a:t>
            </a:r>
          </a:p>
          <a:p>
            <a:pPr marL="342900" lvl="0" indent="-342900" algn="just">
              <a:lnSpc>
                <a:spcPct val="125000"/>
              </a:lnSpc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в сфере образования - 527 </a:t>
            </a:r>
            <a:r>
              <a:rPr lang="ru-RU" dirty="0" smtClean="0">
                <a:solidFill>
                  <a:schemeClr val="tx1"/>
                </a:solidFill>
              </a:rPr>
              <a:t>млн. 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lnSpc>
                <a:spcPct val="125000"/>
              </a:lnSpc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опека 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попечительство, социальная поддержка отдельных категорий  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96,0 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млн.руб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marL="342900" indent="-342900" algn="just">
              <a:lnSpc>
                <a:spcPct val="125000"/>
              </a:lnSpc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расчет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предоставление </a:t>
            </a:r>
            <a:r>
              <a:rPr lang="ru-RU" dirty="0" smtClean="0">
                <a:solidFill>
                  <a:schemeClr val="tx1"/>
                </a:solidFill>
              </a:rPr>
              <a:t>дотаций на выравнивание бюджетной обеспеченности поселений </a:t>
            </a:r>
            <a:r>
              <a:rPr lang="ru-RU" dirty="0" smtClean="0">
                <a:solidFill>
                  <a:schemeClr val="tx1"/>
                </a:solidFill>
              </a:rPr>
              <a:t>– 99,3 млн.руб.</a:t>
            </a:r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algn="just">
              <a:lnSpc>
                <a:spcPct val="125000"/>
              </a:lnSpc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государственная регистрация 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актов гражданского состояния - 2,5 млн. 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руб.</a:t>
            </a:r>
          </a:p>
          <a:p>
            <a:pPr marL="342900" lvl="0" indent="-342900" algn="just">
              <a:lnSpc>
                <a:spcPct val="125000"/>
              </a:lnSpc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поддержка 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сельскохозяйственного производства – 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7,2 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млн.руб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marL="342900" lvl="0" indent="-342900" algn="just">
              <a:lnSpc>
                <a:spcPct val="125000"/>
              </a:lnSpc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сфере обращения с безнадзорными животными – 2,4 млн.руб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marL="342900" lvl="0" indent="-342900" algn="just">
              <a:lnSpc>
                <a:spcPct val="125000"/>
              </a:lnSpc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исполнение </a:t>
            </a:r>
            <a:r>
              <a:rPr lang="ru-RU" dirty="0" err="1" smtClean="0">
                <a:solidFill>
                  <a:schemeClr val="tx1"/>
                </a:solidFill>
                <a:cs typeface="Arial" pitchFamily="34" charset="0"/>
              </a:rPr>
              <a:t>госполномочий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 в иных отраслях – 4,0 млн.руб.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88640"/>
            <a:ext cx="8856984" cy="764704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numCol="1" anchor="ctr" anchorCtr="1" compatLnSpc="1">
            <a:prstTxWarp prst="textNoShape">
              <a:avLst/>
            </a:prstTxWarp>
            <a:noAutofit/>
          </a:bodyPr>
          <a:lstStyle/>
          <a:p>
            <a:pPr algn="r" defTabSz="0"/>
            <a:r>
              <a:rPr lang="ru-RU" sz="2000" b="1" i="1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СУБСИДИИ ОБЛАСТНОГО БЮДЖЕТА НА 2021 ГОД</a:t>
            </a:r>
            <a:r>
              <a:rPr lang="en-US" sz="2000" b="1" i="1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2000" b="1" i="1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2000" b="1" i="1" kern="0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</a:t>
            </a:r>
            <a:r>
              <a:rPr lang="en-US" sz="2000" b="1" i="1" kern="0" dirty="0" smtClean="0">
                <a:solidFill>
                  <a:srgbClr val="008A3E"/>
                </a:solidFill>
                <a:latin typeface="Arial" charset="0"/>
              </a:rPr>
              <a:t>           </a:t>
            </a:r>
            <a:r>
              <a:rPr lang="ru-RU" sz="2000" b="1" i="1" kern="0" dirty="0" smtClean="0">
                <a:solidFill>
                  <a:srgbClr val="008A3E"/>
                </a:solidFill>
              </a:rPr>
              <a:t>15 субсидий на 56,3 млн.руб.</a:t>
            </a:r>
            <a:r>
              <a:rPr lang="en-US" sz="2000" b="1" i="1" kern="0" dirty="0" smtClean="0">
                <a:solidFill>
                  <a:srgbClr val="008A3E"/>
                </a:solidFill>
              </a:rPr>
              <a:t>  </a:t>
            </a:r>
            <a:r>
              <a:rPr lang="ru-RU" sz="2000" b="1" i="1" kern="0" dirty="0" smtClean="0">
                <a:solidFill>
                  <a:srgbClr val="008A3E"/>
                </a:solidFill>
              </a:rPr>
              <a:t> </a:t>
            </a:r>
            <a:r>
              <a:rPr lang="ru-RU" sz="2000" b="1" i="1" u="sng" kern="0" dirty="0" smtClean="0">
                <a:solidFill>
                  <a:srgbClr val="008A3E"/>
                </a:solidFill>
              </a:rPr>
              <a:t>Слайд 1</a:t>
            </a:r>
            <a:endParaRPr lang="ru-RU" sz="2000" b="1" i="1" u="sng" kern="0" dirty="0" smtClean="0">
              <a:solidFill>
                <a:srgbClr val="008A3E"/>
              </a:solidFill>
              <a:latin typeface="Arial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364163" y="2420938"/>
            <a:ext cx="3529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1052736"/>
            <a:ext cx="8275381" cy="461665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rgbClr val="009900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FF00"/>
                </a:solidFill>
              </a:rPr>
              <a:t>В СФЕРЕ ОБРАЗОВАНИЯ – 8 СУБСИДИЙ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НА СУММУ 22,9 млн.руб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916832"/>
            <a:ext cx="8568952" cy="352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dirty="0" smtClean="0"/>
              <a:t>-  </a:t>
            </a:r>
            <a:r>
              <a:rPr lang="ru-RU" sz="2000" dirty="0" smtClean="0"/>
              <a:t>На организацию электронного и дистанционного обучения детей – 0,4 млн.руб.</a:t>
            </a:r>
          </a:p>
          <a:p>
            <a:pPr algn="just">
              <a:lnSpc>
                <a:spcPct val="125000"/>
              </a:lnSpc>
            </a:pPr>
            <a:r>
              <a:rPr lang="en-US" sz="2000" dirty="0" smtClean="0"/>
              <a:t>- </a:t>
            </a:r>
            <a:r>
              <a:rPr lang="ru-RU" sz="2000" dirty="0" smtClean="0"/>
              <a:t>На проведение кап. ремонта спортивных площадок (</a:t>
            </a:r>
            <a:r>
              <a:rPr lang="ru-RU" sz="2000" dirty="0" err="1" smtClean="0"/>
              <a:t>Подборовская</a:t>
            </a:r>
            <a:r>
              <a:rPr lang="ru-RU" sz="2000" dirty="0" smtClean="0"/>
              <a:t> школа) – 10,9 млн.руб. </a:t>
            </a:r>
          </a:p>
          <a:p>
            <a:pPr algn="just">
              <a:lnSpc>
                <a:spcPct val="125000"/>
              </a:lnSpc>
            </a:pPr>
            <a:r>
              <a:rPr lang="en-US" sz="2000" dirty="0" smtClean="0"/>
              <a:t>- </a:t>
            </a:r>
            <a:r>
              <a:rPr lang="ru-RU" sz="2000" dirty="0" smtClean="0"/>
              <a:t>На организацию отдыха детей, находящихся в трудной жизненной ситуации – 2,9 млн.руб.</a:t>
            </a:r>
          </a:p>
          <a:p>
            <a:pPr lvl="0" algn="just">
              <a:lnSpc>
                <a:spcPct val="125000"/>
              </a:lnSpc>
              <a:buFontTx/>
              <a:buChar char="-"/>
            </a:pPr>
            <a:r>
              <a:rPr lang="ru-RU" sz="2000" dirty="0" smtClean="0"/>
              <a:t>  На </a:t>
            </a:r>
            <a:r>
              <a:rPr lang="ru-RU" sz="2000" dirty="0" smtClean="0"/>
              <a:t>укрепление материально-технической базы организаций (дошкольного, общего, дополнительного образования) – 8,4 млн.руб. </a:t>
            </a:r>
            <a:endParaRPr lang="en-US" sz="2000" dirty="0" smtClean="0"/>
          </a:p>
          <a:p>
            <a:pPr lvl="0" algn="just">
              <a:lnSpc>
                <a:spcPct val="125000"/>
              </a:lnSpc>
              <a:buFontTx/>
              <a:buChar char="-"/>
            </a:pPr>
            <a:r>
              <a:rPr lang="en-US" sz="2000" dirty="0" smtClean="0"/>
              <a:t> </a:t>
            </a:r>
            <a:r>
              <a:rPr lang="ru-RU" sz="2000" dirty="0" smtClean="0"/>
              <a:t>  На </a:t>
            </a:r>
            <a:r>
              <a:rPr lang="ru-RU" sz="2000" dirty="0" smtClean="0"/>
              <a:t>развитие кадрового потенциала – 0,3 млн.руб.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364163" y="2420938"/>
            <a:ext cx="3529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1052736"/>
            <a:ext cx="8773898" cy="400110"/>
          </a:xfrm>
          <a:prstGeom prst="rect">
            <a:avLst/>
          </a:prstGeom>
          <a:gradFill>
            <a:gsLst>
              <a:gs pos="0">
                <a:srgbClr val="008A3E"/>
              </a:gs>
              <a:gs pos="35000">
                <a:srgbClr val="009900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FFFF00"/>
                </a:solidFill>
              </a:rPr>
              <a:t>В СФЕРЕ КУЛЬТУРЫ – 3 СУБСИДИИ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НА СУММУ 10,4 МЛН.РУБ.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28800"/>
            <a:ext cx="8568952" cy="160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dirty="0" smtClean="0"/>
              <a:t>- </a:t>
            </a:r>
            <a:r>
              <a:rPr lang="ru-RU" sz="2000" dirty="0" smtClean="0"/>
              <a:t>На поддержку отрасли культуры – 0,9 млн.руб. </a:t>
            </a:r>
          </a:p>
          <a:p>
            <a:pPr algn="just">
              <a:lnSpc>
                <a:spcPct val="125000"/>
              </a:lnSpc>
              <a:buFontTx/>
              <a:buChar char="-"/>
            </a:pPr>
            <a:r>
              <a:rPr lang="ru-RU" sz="2000" dirty="0" smtClean="0"/>
              <a:t>На кап. ремонт объектов культуры (МБУ «БКДЦ») – 1 млн.руб. </a:t>
            </a:r>
            <a:endParaRPr lang="en-US" sz="2000" dirty="0" smtClean="0"/>
          </a:p>
          <a:p>
            <a:pPr algn="just">
              <a:lnSpc>
                <a:spcPct val="125000"/>
              </a:lnSpc>
              <a:buFontTx/>
              <a:buChar char="-"/>
            </a:pPr>
            <a:r>
              <a:rPr lang="en-US" sz="2000" dirty="0" smtClean="0"/>
              <a:t> </a:t>
            </a:r>
            <a:r>
              <a:rPr lang="ru-RU" sz="2000" dirty="0" smtClean="0"/>
              <a:t>На обеспечение стимулирующих выплат работникам культуры – 8,5 млн.руб.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005064"/>
            <a:ext cx="878497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Tx/>
              <a:buChar char="-"/>
            </a:pPr>
            <a:r>
              <a:rPr lang="ru-RU" sz="2000" dirty="0" smtClean="0"/>
              <a:t>На поддержку организаций потребительской кооперации – 5,3 млн.руб. </a:t>
            </a:r>
            <a:endParaRPr lang="en-US" sz="2000" dirty="0" smtClean="0"/>
          </a:p>
          <a:p>
            <a:pPr>
              <a:lnSpc>
                <a:spcPct val="125000"/>
              </a:lnSpc>
              <a:buFontTx/>
              <a:buChar char="-"/>
            </a:pPr>
            <a:r>
              <a:rPr lang="ru-RU" sz="2000" dirty="0" smtClean="0"/>
              <a:t>На мониторинг деятельности; поддержку и развитие субъектов малого и среднего предпринимательства – 0,8 млн.руб.</a:t>
            </a:r>
          </a:p>
          <a:p>
            <a:pPr lvl="0"/>
            <a:endParaRPr lang="ru-RU" sz="1400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16632"/>
            <a:ext cx="8856984" cy="764704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numCol="1" anchor="ctr" anchorCtr="1" compatLnSpc="1">
            <a:prstTxWarp prst="textNoShape">
              <a:avLst/>
            </a:prstTxWarp>
            <a:noAutofit/>
          </a:bodyPr>
          <a:lstStyle/>
          <a:p>
            <a:pPr algn="r" defTabSz="0"/>
            <a:r>
              <a:rPr lang="ru-RU" sz="2000" b="1" i="1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СУБСИДИИ ОБЛАСТНОГО БЮДЖЕТА НА 2021 ГОД</a:t>
            </a:r>
            <a:r>
              <a:rPr lang="en-US" sz="2000" b="1" i="1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2000" b="1" i="1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2000" b="1" i="1" kern="0" dirty="0" smtClean="0">
                <a:solidFill>
                  <a:srgbClr val="008A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</a:t>
            </a:r>
            <a:r>
              <a:rPr lang="en-US" sz="2000" b="1" i="1" kern="0" dirty="0" smtClean="0">
                <a:solidFill>
                  <a:srgbClr val="008A3E"/>
                </a:solidFill>
                <a:latin typeface="Arial" charset="0"/>
              </a:rPr>
              <a:t>           </a:t>
            </a:r>
            <a:r>
              <a:rPr lang="ru-RU" sz="2000" b="1" i="1" kern="0" dirty="0" smtClean="0">
                <a:solidFill>
                  <a:srgbClr val="008A3E"/>
                </a:solidFill>
              </a:rPr>
              <a:t>15 субсидий на 56,3 млн.руб.</a:t>
            </a:r>
            <a:r>
              <a:rPr lang="en-US" sz="2000" b="1" i="1" kern="0" dirty="0" smtClean="0">
                <a:solidFill>
                  <a:srgbClr val="008A3E"/>
                </a:solidFill>
              </a:rPr>
              <a:t>  </a:t>
            </a:r>
            <a:r>
              <a:rPr lang="ru-RU" sz="2000" b="1" i="1" kern="0" dirty="0" smtClean="0">
                <a:solidFill>
                  <a:srgbClr val="008A3E"/>
                </a:solidFill>
              </a:rPr>
              <a:t> </a:t>
            </a:r>
            <a:r>
              <a:rPr lang="ru-RU" sz="2000" b="1" i="1" u="sng" kern="0" dirty="0" smtClean="0">
                <a:solidFill>
                  <a:srgbClr val="008A3E"/>
                </a:solidFill>
              </a:rPr>
              <a:t>Слайд 2</a:t>
            </a:r>
            <a:endParaRPr lang="ru-RU" sz="2000" b="1" i="1" u="sng" kern="0" dirty="0" smtClean="0">
              <a:solidFill>
                <a:srgbClr val="008A3E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3573016"/>
            <a:ext cx="8773898" cy="400110"/>
          </a:xfrm>
          <a:prstGeom prst="rect">
            <a:avLst/>
          </a:prstGeom>
          <a:gradFill>
            <a:gsLst>
              <a:gs pos="0">
                <a:srgbClr val="008A3E"/>
              </a:gs>
              <a:gs pos="35000">
                <a:srgbClr val="009900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FFFF00"/>
                </a:solidFill>
              </a:rPr>
              <a:t>ИНЫЕ СФЕРЫ – 3 СУБСИДИИ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НА СУММУ 6,1 млн.руб.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5445224"/>
            <a:ext cx="8773898" cy="707886"/>
          </a:xfrm>
          <a:prstGeom prst="rect">
            <a:avLst/>
          </a:prstGeom>
          <a:gradFill>
            <a:gsLst>
              <a:gs pos="0">
                <a:srgbClr val="008A3E"/>
              </a:gs>
              <a:gs pos="35000">
                <a:srgbClr val="009900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FFFF00"/>
                </a:solidFill>
              </a:rPr>
              <a:t>НА ПОДДЕРЖКУ РАЗВИТИЯ ОБЩЕСТВЕННОЙ ИНФРАСТРУКТУРЫ МУНИЦИПАЛЬНОГО ЗНАЧЕНИЯ – 16,9 млн.руб.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50927" y="3068960"/>
            <a:ext cx="7710395" cy="1656184"/>
          </a:xfrm>
          <a:prstGeom prst="roundRect">
            <a:avLst/>
          </a:prstGeom>
          <a:solidFill>
            <a:srgbClr val="00682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51520" y="332656"/>
            <a:ext cx="2924633" cy="2160240"/>
          </a:xfrm>
          <a:prstGeom prst="downArrow">
            <a:avLst/>
          </a:prstGeom>
          <a:solidFill>
            <a:srgbClr val="006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447961" y="4797152"/>
            <a:ext cx="2664296" cy="1728192"/>
          </a:xfrm>
          <a:prstGeom prst="downArrow">
            <a:avLst/>
          </a:prstGeom>
          <a:solidFill>
            <a:srgbClr val="006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115617" y="476672"/>
            <a:ext cx="1152128" cy="504056"/>
          </a:xfrm>
          <a:prstGeom prst="flowChartProcess">
            <a:avLst/>
          </a:prstGeom>
          <a:gradFill>
            <a:gsLst>
              <a:gs pos="0">
                <a:srgbClr val="92D050"/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rgbClr val="92D050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ДОХОДЫ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849740" y="3212976"/>
            <a:ext cx="6979237" cy="1296144"/>
          </a:xfrm>
          <a:prstGeom prst="flowChartProcess">
            <a:avLst/>
          </a:prstGeom>
          <a:solidFill>
            <a:srgbClr val="92D050">
              <a:alpha val="83000"/>
            </a:srgb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БЮДЖЕТ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БОКСИТОГОРСКОГО МУНИЦИПАЛЬНОГО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РАЙОНА НА 2021-2023 г.г.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2112650" y="5661249"/>
            <a:ext cx="13681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FFFF00"/>
                </a:solidFill>
              </a:rPr>
              <a:t>1558,5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3375559" y="188640"/>
            <a:ext cx="2858164" cy="2520280"/>
          </a:xfrm>
          <a:prstGeom prst="downArrow">
            <a:avLst/>
          </a:prstGeom>
          <a:solidFill>
            <a:srgbClr val="006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6699006" y="764704"/>
            <a:ext cx="2326412" cy="792088"/>
          </a:xfrm>
          <a:prstGeom prst="flowChartProcess">
            <a:avLst/>
          </a:prstGeom>
          <a:solidFill>
            <a:srgbClr val="92D050">
              <a:alpha val="63000"/>
            </a:srgb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Остатки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на 01.01.2021- 8,4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6699006" y="1916832"/>
            <a:ext cx="1794661" cy="576064"/>
          </a:xfrm>
          <a:prstGeom prst="flowChartProcess">
            <a:avLst/>
          </a:prstGeom>
          <a:solidFill>
            <a:srgbClr val="92D050">
              <a:alpha val="71000"/>
            </a:srgb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Кредит – 17,1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6100785" y="836712"/>
            <a:ext cx="531751" cy="1584176"/>
          </a:xfrm>
          <a:prstGeom prst="leftBrace">
            <a:avLst>
              <a:gd name="adj1" fmla="val 8333"/>
              <a:gd name="adj2" fmla="val 50614"/>
            </a:avLst>
          </a:prstGeom>
          <a:ln w="698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7629571" y="0"/>
            <a:ext cx="1301683" cy="369332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млн.руб.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1115616" y="1268760"/>
            <a:ext cx="1152128" cy="504056"/>
          </a:xfrm>
          <a:prstGeom prst="flowChartProcess">
            <a:avLst/>
          </a:prstGeom>
          <a:gradFill>
            <a:gsLst>
              <a:gs pos="0">
                <a:srgbClr val="92D050"/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rgbClr val="92D050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1533,0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139952" y="404664"/>
            <a:ext cx="1296144" cy="720080"/>
          </a:xfrm>
          <a:prstGeom prst="flowChartProcess">
            <a:avLst/>
          </a:prstGeom>
          <a:gradFill>
            <a:gsLst>
              <a:gs pos="0">
                <a:srgbClr val="92D050"/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rgbClr val="92D050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Источники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дефицита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4211960" y="1628800"/>
            <a:ext cx="1152128" cy="504056"/>
          </a:xfrm>
          <a:prstGeom prst="flowChartProcess">
            <a:avLst/>
          </a:prstGeom>
          <a:gradFill>
            <a:gsLst>
              <a:gs pos="0">
                <a:srgbClr val="92D050"/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rgbClr val="92D050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25,5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2195736" y="5013176"/>
            <a:ext cx="1152128" cy="504056"/>
          </a:xfrm>
          <a:prstGeom prst="flowChartProcess">
            <a:avLst/>
          </a:prstGeom>
          <a:gradFill>
            <a:gsLst>
              <a:gs pos="0">
                <a:srgbClr val="92D050"/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rgbClr val="92D050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Расходы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88840"/>
            <a:ext cx="7467600" cy="4716760"/>
          </a:xfrm>
          <a:effectLst>
            <a:outerShdw dist="1796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РАСХОДЫ БЮДЖЕТА УТВЕРЖДЕНЫ:</a:t>
            </a:r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ПО ФУНКЦИЯМ МУНИЦИПАЛЬНОГО ОБРАЗОВАНИЯ;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ПО МУНИЦИПАЛЬНЫМ ПРОГРАММАМ;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ПО ГЛАВНЫМ РАСПОРЯДИТЕЛЯМ СРЕДСТВ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sz="16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71600" y="3886200"/>
            <a:ext cx="7543799" cy="29622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188640"/>
            <a:ext cx="806522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РАСХОДЫ бюджета – </a:t>
            </a:r>
            <a:endParaRPr lang="ru-RU" sz="3600" b="1" i="1" dirty="0" smtClean="0">
              <a:ln/>
              <a:solidFill>
                <a:schemeClr val="accent3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3600" b="1" i="1" dirty="0" smtClean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выплачиваемые </a:t>
            </a:r>
            <a:endParaRPr lang="ru-RU" sz="3600" b="1" i="1" dirty="0">
              <a:ln/>
              <a:solidFill>
                <a:schemeClr val="accent3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3600" b="1" i="1" dirty="0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из бюджета денежные средства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1008112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rgbClr val="006666"/>
                </a:solidFill>
              </a:rPr>
              <a:t>Подходы к формированию бюджета района на 2021 год</a:t>
            </a:r>
            <a:endParaRPr lang="ru-RU" sz="3000" b="1" i="1" dirty="0">
              <a:solidFill>
                <a:srgbClr val="006666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1513632"/>
          <a:ext cx="8856984" cy="522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682F"/>
                </a:solidFill>
              </a:rPr>
              <a:t>Бокситогорский</a:t>
            </a:r>
            <a:r>
              <a:rPr lang="ru-RU" sz="2800" b="1" dirty="0" smtClean="0">
                <a:solidFill>
                  <a:srgbClr val="00682F"/>
                </a:solidFill>
              </a:rPr>
              <a:t> муниципальный район – общая информация</a:t>
            </a:r>
            <a:endParaRPr lang="ru-RU" sz="2800" b="1" dirty="0">
              <a:solidFill>
                <a:srgbClr val="00682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844824"/>
            <a:ext cx="8280920" cy="298543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sz="2400" b="1" i="1" dirty="0" err="1" smtClean="0">
                <a:solidFill>
                  <a:srgbClr val="007A37"/>
                </a:solidFill>
              </a:rPr>
              <a:t>Бокситогорский</a:t>
            </a:r>
            <a:r>
              <a:rPr lang="ru-RU" sz="2400" b="1" i="1" dirty="0" smtClean="0">
                <a:solidFill>
                  <a:srgbClr val="007A37"/>
                </a:solidFill>
              </a:rPr>
              <a:t> муниципальный район образован 25 июля 1952 года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7A37"/>
                </a:solidFill>
              </a:rPr>
              <a:t> </a:t>
            </a:r>
            <a:r>
              <a:rPr lang="ru-RU" sz="2400" b="1" i="1" dirty="0" smtClean="0">
                <a:solidFill>
                  <a:srgbClr val="007A37"/>
                </a:solidFill>
              </a:rPr>
              <a:t> Площадь 7200 кв.км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7A37"/>
                </a:solidFill>
              </a:rPr>
              <a:t>  Административный центр - город </a:t>
            </a:r>
            <a:r>
              <a:rPr lang="ru-RU" sz="2400" b="1" i="1" dirty="0" smtClean="0">
                <a:solidFill>
                  <a:srgbClr val="007A37"/>
                </a:solidFill>
              </a:rPr>
              <a:t>Бокситогорск</a:t>
            </a:r>
            <a:endParaRPr lang="ru-RU" sz="2400" b="1" i="1" dirty="0" smtClean="0">
              <a:solidFill>
                <a:srgbClr val="007A37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7A37"/>
                </a:solidFill>
              </a:rPr>
              <a:t>  В состав района  входят 3 городских и 4 сельских поселения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7A37"/>
                </a:solidFill>
              </a:rPr>
              <a:t>  Население на 01.01.2020 – 48625 человек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001000" cy="914400"/>
          </a:xfrm>
          <a:effectLst>
            <a:outerShdw algn="ctr" rotWithShape="0">
              <a:schemeClr val="hlink"/>
            </a:outerShdw>
          </a:effec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8A3E"/>
                </a:solidFill>
                <a:latin typeface="+mn-lt"/>
              </a:rPr>
              <a:t>Структура расходов по разделам на 2021 год</a:t>
            </a:r>
            <a:endParaRPr lang="en-US" sz="2800" b="1" i="1" dirty="0" smtClean="0">
              <a:solidFill>
                <a:srgbClr val="008A3E"/>
              </a:solidFill>
              <a:latin typeface="+mn-lt"/>
            </a:endParaRPr>
          </a:p>
        </p:txBody>
      </p:sp>
      <p:graphicFrame>
        <p:nvGraphicFramePr>
          <p:cNvPr id="5" name="Диаграмма 5"/>
          <p:cNvGraphicFramePr>
            <a:graphicFrameLocks/>
          </p:cNvGraphicFramePr>
          <p:nvPr/>
        </p:nvGraphicFramePr>
        <p:xfrm>
          <a:off x="107504" y="914400"/>
          <a:ext cx="8985696" cy="581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07504" y="5805264"/>
            <a:ext cx="8928992" cy="10527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2021 год запланированы в сумме 1558,5 млн.руб. На 2021 год сохранена социальная направленность бюджета. 75,3 % всех расходов бюджета на 2021 год – это расходы на финансирование социальной сферы (образование, культуру, социальную политику, физическую культуру и спорт) </a:t>
            </a:r>
            <a:endParaRPr lang="ru-RU" sz="16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8A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i="1" dirty="0" smtClean="0">
                <a:solidFill>
                  <a:srgbClr val="006666"/>
                </a:solidFill>
              </a:rPr>
              <a:t>Муниципальные программы            </a:t>
            </a:r>
            <a:r>
              <a:rPr lang="ru-RU" sz="1800" b="1" i="1" u="sng" dirty="0" smtClean="0">
                <a:solidFill>
                  <a:srgbClr val="006666"/>
                </a:solidFill>
              </a:rPr>
              <a:t>млн.руб.</a:t>
            </a:r>
            <a:r>
              <a:rPr lang="ru-RU" sz="3200" b="1" i="1" dirty="0" smtClean="0">
                <a:solidFill>
                  <a:srgbClr val="006666"/>
                </a:solidFill>
              </a:rPr>
              <a:t>         </a:t>
            </a:r>
            <a:endParaRPr lang="ru-RU" sz="3200" b="1" i="1" dirty="0">
              <a:solidFill>
                <a:srgbClr val="006666"/>
              </a:solidFill>
            </a:endParaRPr>
          </a:p>
        </p:txBody>
      </p:sp>
      <p:cxnSp>
        <p:nvCxnSpPr>
          <p:cNvPr id="38" name="Прямая соединительная линия 37"/>
          <p:cNvCxnSpPr>
            <a:endCxn id="36" idx="0"/>
          </p:cNvCxnSpPr>
          <p:nvPr/>
        </p:nvCxnSpPr>
        <p:spPr>
          <a:xfrm>
            <a:off x="4463988" y="25649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/>
        </p:nvGraphicFramePr>
        <p:xfrm>
          <a:off x="5796136" y="2060848"/>
          <a:ext cx="32403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2" name="Содержимое 71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144000" cy="616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66800"/>
          </a:xfrm>
        </p:spPr>
        <p:txBody>
          <a:bodyPr>
            <a:normAutofit/>
          </a:bodyPr>
          <a:lstStyle/>
          <a:p>
            <a:pPr lvl="0"/>
            <a:r>
              <a:rPr lang="ru-RU" sz="3200" b="1" i="1" dirty="0" smtClean="0">
                <a:solidFill>
                  <a:srgbClr val="008A3E"/>
                </a:solidFill>
              </a:rPr>
              <a:t>Районный Дорожный фонд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000" b="1" i="1" u="sng" dirty="0" smtClean="0">
                <a:solidFill>
                  <a:srgbClr val="008A3E"/>
                </a:solidFill>
              </a:rPr>
              <a:t>14,2 млн.руб.</a:t>
            </a:r>
            <a:endParaRPr lang="ru-RU" sz="3000" b="1" i="1" u="sng" dirty="0">
              <a:solidFill>
                <a:srgbClr val="008A3E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051" y="1556792"/>
          <a:ext cx="870742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016" y="0"/>
            <a:ext cx="8856984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300" b="1" i="1" u="sng" dirty="0" smtClean="0">
                <a:solidFill>
                  <a:srgbClr val="008A3E"/>
                </a:solidFill>
              </a:rPr>
              <a:t/>
            </a:r>
            <a:br>
              <a:rPr lang="ru-RU" sz="3300" b="1" i="1" u="sng" dirty="0" smtClean="0">
                <a:solidFill>
                  <a:srgbClr val="008A3E"/>
                </a:solidFill>
              </a:rPr>
            </a:br>
            <a:r>
              <a:rPr lang="ru-RU" sz="2200" b="1" i="1" u="sng" dirty="0" smtClean="0">
                <a:solidFill>
                  <a:srgbClr val="008A3E"/>
                </a:solidFill>
              </a:rPr>
              <a:t>Создание условий для финансовой устойчивости бюджетов поселений -143,0 млн.руб. – </a:t>
            </a:r>
            <a:r>
              <a:rPr lang="ru-RU" sz="2200" b="1" i="1" u="sng" smtClean="0">
                <a:solidFill>
                  <a:srgbClr val="008A3E"/>
                </a:solidFill>
              </a:rPr>
              <a:t>средства на оказание </a:t>
            </a:r>
            <a:r>
              <a:rPr lang="ru-RU" sz="2200" b="1" i="1" u="sng" dirty="0" smtClean="0">
                <a:solidFill>
                  <a:srgbClr val="008A3E"/>
                </a:solidFill>
              </a:rPr>
              <a:t>финансовой поддержки муниципальных образований района </a:t>
            </a:r>
            <a:r>
              <a:rPr lang="ru-RU" sz="3300" b="1" i="1" u="sng" dirty="0" smtClean="0">
                <a:solidFill>
                  <a:srgbClr val="006666"/>
                </a:solidFill>
              </a:rPr>
              <a:t/>
            </a:r>
            <a:br>
              <a:rPr lang="ru-RU" sz="3300" b="1" i="1" u="sng" dirty="0" smtClean="0">
                <a:solidFill>
                  <a:srgbClr val="006666"/>
                </a:solidFill>
              </a:rPr>
            </a:br>
            <a:endParaRPr lang="ru-RU" sz="3300" b="1" i="1" u="sng" dirty="0">
              <a:solidFill>
                <a:srgbClr val="006666"/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964488" cy="554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6017" y="530121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19,7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A37"/>
                </a:solidFill>
              </a:rPr>
              <a:t>Основные понятия</a:t>
            </a:r>
            <a:endParaRPr lang="ru-RU" sz="2800" b="1" i="1" dirty="0">
              <a:solidFill>
                <a:srgbClr val="007A3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86916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форма образования и расходования денежных средств, </a:t>
            </a:r>
          </a:p>
          <a:p>
            <a:pPr algn="ctr"/>
            <a:r>
              <a:rPr lang="ru-RU" sz="1600" i="1" dirty="0" smtClean="0"/>
              <a:t>предназначенных для финансового обеспечения задач и функций </a:t>
            </a:r>
          </a:p>
          <a:p>
            <a:pPr algn="ctr"/>
            <a:r>
              <a:rPr lang="ru-RU" sz="1600" i="1" dirty="0" smtClean="0"/>
              <a:t>государства и местного самоуправления</a:t>
            </a:r>
            <a:endParaRPr lang="ru-RU" sz="1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733256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Дефицит бюджета - превышение расходов бюджета над его доходами</a:t>
            </a:r>
          </a:p>
          <a:p>
            <a:pPr algn="r"/>
            <a:endParaRPr lang="ru-RU" sz="1600" dirty="0" smtClean="0"/>
          </a:p>
          <a:p>
            <a:pPr algn="r"/>
            <a:r>
              <a:rPr lang="ru-RU" sz="1600" dirty="0" err="1" smtClean="0"/>
              <a:t>Профицит</a:t>
            </a:r>
            <a:r>
              <a:rPr lang="ru-RU" sz="1600" dirty="0" smtClean="0"/>
              <a:t> бюджета - превышение доходов бюджета над его расходами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"/>
          </a:blip>
          <a:srcRect/>
          <a:stretch>
            <a:fillRect/>
          </a:stretch>
        </p:blipFill>
        <p:spPr bwMode="auto">
          <a:xfrm>
            <a:off x="1115616" y="1412776"/>
            <a:ext cx="65527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7647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доходы бюджета - поступающие в бюджет денежные средства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8367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расходы бюджета - выплачиваемые из бюджета денежные средства</a:t>
            </a:r>
            <a:endParaRPr lang="ru-RU" sz="16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283968" y="4581128"/>
            <a:ext cx="504056" cy="36004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64408350"/>
              </p:ext>
            </p:extLst>
          </p:nvPr>
        </p:nvGraphicFramePr>
        <p:xfrm>
          <a:off x="2895600" y="1447800"/>
          <a:ext cx="62484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sz="2400" b="1" i="1" dirty="0">
              <a:solidFill>
                <a:srgbClr val="007A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3124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</a:rPr>
              <a:t>Бюджетный процесс </a:t>
            </a:r>
            <a:r>
              <a:rPr lang="ru-RU" sz="1800" dirty="0" smtClean="0"/>
              <a:t>- </a:t>
            </a:r>
            <a:r>
              <a:rPr lang="ru-RU" sz="1800" dirty="0"/>
              <a:t>это деятельность органов местного самоуправления и иных участников </a:t>
            </a:r>
            <a:r>
              <a:rPr lang="ru-RU" dirty="0" smtClean="0"/>
              <a:t>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21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оект2021\Бюджет для граждан\budget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88640"/>
            <a:ext cx="5832648" cy="38884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149080"/>
            <a:ext cx="4139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Налоговые доходы </a:t>
            </a:r>
          </a:p>
          <a:p>
            <a:pPr algn="ctr"/>
            <a:r>
              <a:rPr lang="ru-RU" sz="1600" dirty="0" smtClean="0"/>
              <a:t>от предусмотренных законодательством Российской Федерации о налогах и сборах </a:t>
            </a:r>
            <a:r>
              <a:rPr lang="ru-RU" sz="1600" dirty="0" smtClean="0">
                <a:hlinkClick r:id="rId3"/>
              </a:rPr>
              <a:t>федеральных налогов и сборов</a:t>
            </a:r>
            <a:r>
              <a:rPr lang="ru-RU" sz="1600" dirty="0" smtClean="0"/>
              <a:t>, в том числе от налогов, предусмотренных специальными налоговыми </a:t>
            </a:r>
            <a:r>
              <a:rPr lang="ru-RU" sz="1600" dirty="0" smtClean="0">
                <a:hlinkClick r:id="rId4"/>
              </a:rPr>
              <a:t>режимами</a:t>
            </a:r>
            <a:r>
              <a:rPr lang="ru-RU" sz="1600" dirty="0" smtClean="0"/>
              <a:t>, региональных налогов, местных налогов и сборов, а также пеней и штрафов по ним.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3284984"/>
            <a:ext cx="3203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Неналоговые доходы</a:t>
            </a:r>
            <a:r>
              <a:rPr lang="ru-RU" sz="1600" dirty="0" smtClean="0"/>
              <a:t> </a:t>
            </a:r>
          </a:p>
          <a:p>
            <a:pPr algn="ctr"/>
            <a:r>
              <a:rPr lang="ru-RU" sz="1600" dirty="0" smtClean="0"/>
              <a:t>включают в себя </a:t>
            </a:r>
            <a:r>
              <a:rPr lang="ru-RU" sz="1600" b="1" dirty="0" smtClean="0"/>
              <a:t>доходы</a:t>
            </a:r>
            <a:r>
              <a:rPr lang="ru-RU" sz="1600" dirty="0" smtClean="0"/>
              <a:t> от использования имущества, находящегося в муниципальной собственности, </a:t>
            </a:r>
            <a:r>
              <a:rPr lang="ru-RU" sz="1600" b="1" dirty="0" smtClean="0"/>
              <a:t>доходы</a:t>
            </a:r>
            <a:r>
              <a:rPr lang="ru-RU" sz="1600" dirty="0" smtClean="0"/>
              <a:t> от оказания платных услуг (работ) и компенсации затрат государства, </a:t>
            </a:r>
            <a:r>
              <a:rPr lang="ru-RU" sz="1600" b="1" dirty="0" smtClean="0"/>
              <a:t>доходы</a:t>
            </a:r>
            <a:r>
              <a:rPr lang="ru-RU" sz="1600" dirty="0" smtClean="0"/>
              <a:t> от продажи материальных и нематериальных активов, штрафы, санкции, возмещение ущерба и прочие </a:t>
            </a:r>
            <a:r>
              <a:rPr lang="ru-RU" sz="1600" b="1" dirty="0" smtClean="0"/>
              <a:t>неналоговые доходы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260648"/>
            <a:ext cx="3203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Безвозмездные поступления</a:t>
            </a:r>
            <a:r>
              <a:rPr lang="ru-RU" sz="1600" dirty="0" smtClean="0"/>
              <a:t> - </a:t>
            </a:r>
            <a:r>
              <a:rPr lang="ru-RU" sz="1600" b="1" dirty="0" smtClean="0"/>
              <a:t>это</a:t>
            </a:r>
            <a:r>
              <a:rPr lang="ru-RU" sz="1600" dirty="0" smtClean="0"/>
              <a:t> добровольные и </a:t>
            </a:r>
            <a:r>
              <a:rPr lang="ru-RU" sz="1600" b="1" dirty="0" smtClean="0"/>
              <a:t>безвозмездные поступления</a:t>
            </a:r>
            <a:r>
              <a:rPr lang="ru-RU" sz="1600" dirty="0" smtClean="0"/>
              <a:t> денежных средств.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ChangeArrowheads="1"/>
          </p:cNvSpPr>
          <p:nvPr/>
        </p:nvSpPr>
        <p:spPr bwMode="auto">
          <a:xfrm>
            <a:off x="1907704" y="620688"/>
            <a:ext cx="5181600" cy="1828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i="1" u="sng" dirty="0">
                <a:solidFill>
                  <a:srgbClr val="007A37"/>
                </a:solidFill>
              </a:rPr>
              <a:t>Межбюджетные трансферты </a:t>
            </a:r>
            <a:r>
              <a:rPr lang="ru-RU" sz="2000" b="1" i="1" u="sng" dirty="0" smtClean="0">
                <a:solidFill>
                  <a:srgbClr val="007A37"/>
                </a:solidFill>
              </a:rPr>
              <a:t>– </a:t>
            </a:r>
            <a:endParaRPr lang="en-US" sz="2000" b="1" i="1" u="sng" dirty="0" smtClean="0">
              <a:solidFill>
                <a:srgbClr val="007A37"/>
              </a:solidFill>
            </a:endParaRPr>
          </a:p>
          <a:p>
            <a:pPr algn="ctr"/>
            <a:r>
              <a:rPr lang="ru-RU" sz="2000" b="1" i="1" dirty="0" smtClean="0"/>
              <a:t>средства, </a:t>
            </a:r>
          </a:p>
          <a:p>
            <a:pPr algn="ctr"/>
            <a:r>
              <a:rPr lang="ru-RU" sz="2000" b="1" i="1" dirty="0" smtClean="0"/>
              <a:t>предоставляемые одним бюджетом </a:t>
            </a:r>
          </a:p>
          <a:p>
            <a:pPr algn="ctr"/>
            <a:r>
              <a:rPr lang="ru-RU" sz="2000" b="1" i="1" dirty="0" smtClean="0"/>
              <a:t>бюджетной системы Российской </a:t>
            </a:r>
          </a:p>
          <a:p>
            <a:pPr algn="ctr"/>
            <a:r>
              <a:rPr lang="ru-RU" sz="2000" b="1" i="1" dirty="0" smtClean="0"/>
              <a:t>Федерации другому бюджету бюджетной </a:t>
            </a:r>
          </a:p>
          <a:p>
            <a:pPr algn="ctr"/>
            <a:r>
              <a:rPr lang="ru-RU" sz="2000" b="1" i="1" dirty="0" smtClean="0"/>
              <a:t>системы Российской Федерации</a:t>
            </a:r>
            <a:endParaRPr lang="ru-RU" sz="2000" b="1" i="1" dirty="0"/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533400" y="3505200"/>
            <a:ext cx="2667000" cy="22860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Дотации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определения конкретной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их использования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3275856" y="3505200"/>
            <a:ext cx="2667744" cy="22860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фи-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нансирование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передан-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другим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публично-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правовым образованиям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полномочий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AutoShape 9"/>
          <p:cNvSpPr>
            <a:spLocks noChangeArrowheads="1"/>
          </p:cNvSpPr>
          <p:nvPr/>
        </p:nvSpPr>
        <p:spPr bwMode="auto">
          <a:xfrm>
            <a:off x="6172200" y="3505200"/>
            <a:ext cx="2590800" cy="22860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долевого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других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V="1">
            <a:off x="1651000" y="2492896"/>
            <a:ext cx="1336824" cy="10250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 flipV="1">
            <a:off x="6372200" y="2420888"/>
            <a:ext cx="943000" cy="108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>
            <a:off x="4572000" y="2492896"/>
            <a:ext cx="0" cy="10123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994122"/>
          </a:xfrm>
          <a:effectLst>
            <a:outerShdw blurRad="50800" dist="50800" dir="5400000" algn="ctr" rotWithShape="0">
              <a:schemeClr val="accent3">
                <a:lumMod val="20000"/>
                <a:lumOff val="80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ru-RU" altLang="ru-RU" sz="31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A37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A37"/>
                </a:solidFill>
                <a:latin typeface="Arial" panose="020B0604020202020204" pitchFamily="34" charset="0"/>
              </a:rPr>
            </a:br>
            <a:r>
              <a:rPr lang="ru-RU" altLang="ru-RU" sz="3100" b="1" i="1" dirty="0" smtClean="0">
                <a:ln w="12700" cmpd="sng">
                  <a:solidFill>
                    <a:srgbClr val="007A37"/>
                  </a:solidFill>
                  <a:prstDash val="solid"/>
                </a:ln>
                <a:solidFill>
                  <a:srgbClr val="00682F"/>
                </a:solidFill>
                <a:latin typeface="Arial" panose="020B0604020202020204" pitchFamily="34" charset="0"/>
              </a:rPr>
              <a:t>Основные направления </a:t>
            </a:r>
            <a:br>
              <a:rPr lang="ru-RU" altLang="ru-RU" sz="3100" b="1" i="1" dirty="0" smtClean="0">
                <a:ln w="12700" cmpd="sng">
                  <a:solidFill>
                    <a:srgbClr val="007A37"/>
                  </a:solidFill>
                  <a:prstDash val="solid"/>
                </a:ln>
                <a:solidFill>
                  <a:srgbClr val="00682F"/>
                </a:solidFill>
                <a:latin typeface="Arial" panose="020B0604020202020204" pitchFamily="34" charset="0"/>
              </a:rPr>
            </a:br>
            <a:r>
              <a:rPr lang="ru-RU" altLang="ru-RU" sz="3100" b="1" i="1" dirty="0" smtClean="0">
                <a:ln w="12700" cmpd="sng">
                  <a:solidFill>
                    <a:srgbClr val="007A37"/>
                  </a:solidFill>
                  <a:prstDash val="solid"/>
                </a:ln>
                <a:solidFill>
                  <a:srgbClr val="00682F"/>
                </a:solidFill>
                <a:latin typeface="Arial" panose="020B0604020202020204" pitchFamily="34" charset="0"/>
              </a:rPr>
              <a:t> бюджетной и налоговой политики:</a:t>
            </a:r>
            <a:r>
              <a:rPr lang="ru-RU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82F"/>
                </a:solidFill>
                <a:latin typeface="Arial" panose="020B0604020202020204" pitchFamily="34" charset="0"/>
              </a:rPr>
              <a:t/>
            </a:r>
            <a:br>
              <a:rPr lang="ru-RU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82F"/>
                </a:solidFill>
                <a:latin typeface="Arial" panose="020B0604020202020204" pitchFamily="34" charset="0"/>
              </a:rPr>
            </a:br>
            <a:endParaRPr lang="ru-RU" i="1" dirty="0">
              <a:solidFill>
                <a:srgbClr val="00682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2817" y="304800"/>
            <a:ext cx="7696200" cy="941387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Основа формирования проекта бюджета</a:t>
            </a:r>
            <a:endParaRPr lang="ru-RU" sz="2400" b="1" i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000" y="3390314"/>
            <a:ext cx="1901484" cy="2629485"/>
          </a:xfrm>
          <a:prstGeom prst="roundRect">
            <a:avLst/>
          </a:prstGeom>
          <a:gradFill>
            <a:gsLst>
              <a:gs pos="0">
                <a:srgbClr val="006C3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5400000" scaled="0"/>
          </a:gradFill>
          <a:ln/>
          <a:scene3d>
            <a:camera prst="orthographicFront">
              <a:rot lat="1080000" lon="2004000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Федеральному Собранию Российской Федерации от 15 января 2020 года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38400" y="3429000"/>
            <a:ext cx="1993900" cy="2590799"/>
          </a:xfrm>
          <a:prstGeom prst="roundRect">
            <a:avLst/>
          </a:prstGeom>
          <a:gradFill>
            <a:gsLst>
              <a:gs pos="0">
                <a:srgbClr val="00682F"/>
              </a:gs>
              <a:gs pos="0">
                <a:srgbClr val="00682F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5400000" scaled="0"/>
          </a:gradFill>
          <a:ln/>
          <a:scene3d>
            <a:camera prst="orthographicFront">
              <a:rot lat="1080000" lon="2004000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4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 Президента Российской Федерации</a:t>
            </a:r>
          </a:p>
          <a:p>
            <a:pPr algn="ctr">
              <a:lnSpc>
                <a:spcPct val="90000"/>
              </a:lnSpc>
            </a:pPr>
            <a:r>
              <a:rPr lang="ru-RU" sz="14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 07 мая 2018 г. №204; от 21 июля 2020 г. № 474</a:t>
            </a:r>
          </a:p>
          <a:p>
            <a:pPr algn="ctr"/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3618" y="3276598"/>
            <a:ext cx="2091982" cy="2743201"/>
          </a:xfrm>
          <a:prstGeom prst="roundRect">
            <a:avLst/>
          </a:prstGeom>
          <a:gradFill>
            <a:gsLst>
              <a:gs pos="0">
                <a:srgbClr val="00682F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5400000" scaled="0"/>
          </a:gradFill>
          <a:ln/>
          <a:scene3d>
            <a:camera prst="orthographicFront">
              <a:rot lat="1080000" lon="2004000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Ленинградской области  на 2021 – 2023  годы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05600" y="3200399"/>
            <a:ext cx="2133600" cy="2704513"/>
          </a:xfrm>
          <a:prstGeom prst="roundRect">
            <a:avLst/>
          </a:prstGeom>
          <a:gradFill>
            <a:gsLst>
              <a:gs pos="0">
                <a:srgbClr val="00682F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5400000" scaled="0"/>
          </a:gradFill>
          <a:ln/>
          <a:scene3d>
            <a:camera prst="orthographicFront">
              <a:rot lat="1080000" lon="2004000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БМР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2021-2023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84784"/>
            <a:ext cx="8458200" cy="1143000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основу формирования бюджетных проектировок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положены: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143000" y="2590800"/>
            <a:ext cx="381000" cy="799514"/>
          </a:xfrm>
          <a:prstGeom prst="downArrow">
            <a:avLst/>
          </a:prstGeom>
          <a:gradFill>
            <a:gsLst>
              <a:gs pos="0">
                <a:srgbClr val="FF0000"/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168650" y="2590800"/>
            <a:ext cx="387350" cy="838200"/>
          </a:xfrm>
          <a:prstGeom prst="downArrow">
            <a:avLst/>
          </a:prstGeom>
          <a:gradFill>
            <a:gsLst>
              <a:gs pos="0">
                <a:srgbClr val="FF0000"/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435600" y="2590800"/>
            <a:ext cx="381000" cy="698497"/>
          </a:xfrm>
          <a:prstGeom prst="downArrow">
            <a:avLst/>
          </a:prstGeom>
          <a:gradFill>
            <a:gsLst>
              <a:gs pos="0">
                <a:srgbClr val="FF0000"/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480300" y="2590800"/>
            <a:ext cx="381000" cy="685798"/>
          </a:xfrm>
          <a:prstGeom prst="downArrow">
            <a:avLst/>
          </a:prstGeom>
          <a:gradFill>
            <a:gsLst>
              <a:gs pos="0">
                <a:srgbClr val="FF0000"/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</a:br>
            <a:r>
              <a:rPr lang="en-US" sz="18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1800" b="1" dirty="0" smtClean="0">
                <a:solidFill>
                  <a:srgbClr val="007A37"/>
                </a:solidFill>
                <a:latin typeface="Arial Black" pitchFamily="34" charset="0"/>
                <a:cs typeface="Aharoni" pitchFamily="2" charset="-79"/>
              </a:rPr>
              <a:t>ОСНОВНЫЕ ПАРАМЕТРЫ </a:t>
            </a:r>
            <a:br>
              <a:rPr lang="ru-RU" sz="1800" b="1" dirty="0" smtClean="0">
                <a:solidFill>
                  <a:srgbClr val="007A37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1800" b="1" dirty="0" smtClean="0">
                <a:solidFill>
                  <a:srgbClr val="007A37"/>
                </a:solidFill>
                <a:latin typeface="Arial Black" pitchFamily="34" charset="0"/>
                <a:cs typeface="Aharoni" pitchFamily="2" charset="-79"/>
              </a:rPr>
              <a:t>БЮДЖЕТА БОКСИТОГОРСКОГО МУНИЦИПАЛЬНОГО РАЙОНА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4824537"/>
        </p:xfrm>
        <a:graphic>
          <a:graphicData uri="http://schemas.openxmlformats.org/drawingml/2006/table">
            <a:tbl>
              <a:tblPr firstRow="1" bandRow="1">
                <a:effectLst/>
                <a:tableStyleId>{69C7853C-536D-4A76-A0AE-DD22124D55A5}</a:tableStyleId>
              </a:tblPr>
              <a:tblGrid>
                <a:gridCol w="1810544"/>
                <a:gridCol w="1481296"/>
                <a:gridCol w="1645920"/>
                <a:gridCol w="1645920"/>
                <a:gridCol w="1645920"/>
              </a:tblGrid>
              <a:tr h="123507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параметра</a:t>
                      </a:r>
                      <a:endParaRPr lang="ru-RU" dirty="0"/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</a:t>
                      </a:r>
                      <a:r>
                        <a:rPr lang="ru-RU" baseline="0" dirty="0" smtClean="0"/>
                        <a:t> 2020 года</a:t>
                      </a:r>
                      <a:endParaRPr lang="ru-RU" dirty="0"/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Проект бюджета на 2021 год и на плановый период 2022 -2023 годов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89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2021 год</a:t>
                      </a:r>
                      <a:endParaRPr lang="ru-RU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2022 год</a:t>
                      </a:r>
                      <a:endParaRPr lang="ru-RU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2023 год</a:t>
                      </a:r>
                      <a:endParaRPr lang="ru-RU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r>
                        <a:rPr lang="ru-RU" baseline="0" dirty="0" smtClean="0"/>
                        <a:t> всего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1558,8</a:t>
                      </a:r>
                      <a:endParaRPr lang="ru-RU" sz="1600" b="1" dirty="0">
                        <a:solidFill>
                          <a:srgbClr val="00682F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1533,0</a:t>
                      </a: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1534,4</a:t>
                      </a:r>
                      <a:endParaRPr lang="ru-RU" sz="1600" b="1" kern="1200" baseline="0" dirty="0" smtClean="0">
                        <a:solidFill>
                          <a:srgbClr val="00682F"/>
                        </a:solidFill>
                        <a:latin typeface="Arial Black" pitchFamily="34" charset="0"/>
                        <a:ea typeface="+mn-ea"/>
                        <a:cs typeface="+mn-cs"/>
                        <a:sym typeface="Wingdings 3"/>
                      </a:endParaRP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1500,3</a:t>
                      </a: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</a:tr>
              <a:tr h="757574">
                <a:tc>
                  <a:txBody>
                    <a:bodyPr/>
                    <a:lstStyle/>
                    <a:p>
                      <a:r>
                        <a:rPr lang="ru-RU" dirty="0" smtClean="0"/>
                        <a:t>Собственные доходы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671,0</a:t>
                      </a:r>
                      <a:endParaRPr lang="ru-RU" sz="1600" b="1" dirty="0">
                        <a:solidFill>
                          <a:srgbClr val="00682F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608,4</a:t>
                      </a: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625,6</a:t>
                      </a: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617,7</a:t>
                      </a: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</a:tr>
              <a:tr h="757574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887,9</a:t>
                      </a:r>
                      <a:endParaRPr lang="ru-RU" sz="1600" b="1" dirty="0">
                        <a:solidFill>
                          <a:srgbClr val="00682F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924,6</a:t>
                      </a:r>
                      <a:endParaRPr lang="ru-RU" sz="1600" b="1" dirty="0" smtClean="0">
                        <a:solidFill>
                          <a:srgbClr val="00682F"/>
                        </a:solidFill>
                        <a:latin typeface="Arial Black" pitchFamily="34" charset="0"/>
                        <a:sym typeface="Wingdings 3"/>
                      </a:endParaRP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908,8</a:t>
                      </a:r>
                      <a:endParaRPr lang="ru-RU" sz="1600" b="1" kern="1200" baseline="0" dirty="0" smtClean="0">
                        <a:solidFill>
                          <a:srgbClr val="00682F"/>
                        </a:solidFill>
                        <a:latin typeface="Arial Black" pitchFamily="34" charset="0"/>
                        <a:ea typeface="+mn-ea"/>
                        <a:cs typeface="+mn-cs"/>
                        <a:sym typeface="Wingdings 3"/>
                      </a:endParaRP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882,6</a:t>
                      </a:r>
                      <a:endParaRPr lang="ru-RU" sz="1600" b="1" kern="1200" baseline="0" dirty="0" smtClean="0">
                        <a:solidFill>
                          <a:srgbClr val="00682F"/>
                        </a:solidFill>
                        <a:latin typeface="Arial Black" pitchFamily="34" charset="0"/>
                        <a:ea typeface="+mn-ea"/>
                        <a:cs typeface="+mn-cs"/>
                        <a:sym typeface="Wingdings 3"/>
                      </a:endParaRP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1575,7</a:t>
                      </a:r>
                      <a:endParaRPr lang="ru-RU" sz="1600" b="1" dirty="0">
                        <a:solidFill>
                          <a:srgbClr val="00682F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1558,5</a:t>
                      </a: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1551,9</a:t>
                      </a:r>
                      <a:endParaRPr lang="ru-RU" sz="1600" b="1" dirty="0">
                        <a:solidFill>
                          <a:srgbClr val="00682F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1518,3</a:t>
                      </a:r>
                      <a:endParaRPr lang="ru-RU" sz="1600" dirty="0">
                        <a:solidFill>
                          <a:srgbClr val="00682F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</a:tr>
              <a:tr h="757574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бюджета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-16,9</a:t>
                      </a:r>
                      <a:endParaRPr lang="ru-RU" sz="1400" dirty="0">
                        <a:solidFill>
                          <a:srgbClr val="00682F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-25,5</a:t>
                      </a:r>
                      <a:endParaRPr lang="ru-RU" sz="1400" dirty="0">
                        <a:solidFill>
                          <a:srgbClr val="00682F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-17,5</a:t>
                      </a:r>
                      <a:endParaRPr lang="ru-RU" sz="1400" dirty="0">
                        <a:solidFill>
                          <a:srgbClr val="00682F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682F"/>
                          </a:solidFill>
                          <a:latin typeface="Arial Black" pitchFamily="34" charset="0"/>
                        </a:rPr>
                        <a:t>-18,0</a:t>
                      </a:r>
                      <a:endParaRPr lang="ru-RU" sz="1400" dirty="0">
                        <a:solidFill>
                          <a:srgbClr val="00682F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20000">
                          <a:srgbClr val="DDEBCF">
                            <a:alpha val="52000"/>
                          </a:srgbClr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4800000" scaled="0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1132</Words>
  <Application>Microsoft Office PowerPoint</Application>
  <PresentationFormat>Экран (4:3)</PresentationFormat>
  <Paragraphs>271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Бокситогорский муниципальный район  </vt:lpstr>
      <vt:lpstr>Бокситогорский муниципальный район – общая информация</vt:lpstr>
      <vt:lpstr>Основные понятия</vt:lpstr>
      <vt:lpstr>Бюджетный процесс</vt:lpstr>
      <vt:lpstr>Слайд 5</vt:lpstr>
      <vt:lpstr>Слайд 6</vt:lpstr>
      <vt:lpstr> Основные направления   бюджетной и налоговой политики: </vt:lpstr>
      <vt:lpstr>Основа формирования проекта бюджета</vt:lpstr>
      <vt:lpstr>  ОСНОВНЫЕ ПАРАМЕТРЫ  БЮДЖЕТА БОКСИТОГОРСКОГО МУНИЦИПАЛЬНОГО РАЙОНА  </vt:lpstr>
      <vt:lpstr>Слайд 10</vt:lpstr>
      <vt:lpstr>Слайд 11</vt:lpstr>
      <vt:lpstr>Слайд 12</vt:lpstr>
      <vt:lpstr>Дотация областного бюджета</vt:lpstr>
      <vt:lpstr>СУБВЕНЦИИ, НА ВЫПОЛНЕНИЕ ГОСУДАРСТВЕННЫХ ПОЛНОМОЧИЙ</vt:lpstr>
      <vt:lpstr>СУБСИДИИ ОБЛАСТНОГО БЮДЖЕТА НА 2021 ГОД                   15 субсидий на 56,3 млн.руб.   Слайд 1</vt:lpstr>
      <vt:lpstr>СУБСИДИИ ОБЛАСТНОГО БЮДЖЕТА НА 2021 ГОД                   15 субсидий на 56,3 млн.руб.   Слайд 2</vt:lpstr>
      <vt:lpstr>Слайд 17</vt:lpstr>
      <vt:lpstr>Слайд 18</vt:lpstr>
      <vt:lpstr>Подходы к формированию бюджета района на 2021 год</vt:lpstr>
      <vt:lpstr>Структура расходов по разделам на 2021 год</vt:lpstr>
      <vt:lpstr>Муниципальные программы            млн.руб.         </vt:lpstr>
      <vt:lpstr>Районный Дорожный фонд  14,2 млн.руб.</vt:lpstr>
      <vt:lpstr> Создание условий для финансовой устойчивости бюджетов поселений -143,0 млн.руб. – средства на оказание финансовой поддержки муниципальных образований района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Бокситогорского муниципального района</dc:title>
  <dc:creator>Баринова</dc:creator>
  <cp:lastModifiedBy>Баринова</cp:lastModifiedBy>
  <cp:revision>115</cp:revision>
  <dcterms:created xsi:type="dcterms:W3CDTF">2020-11-12T12:27:30Z</dcterms:created>
  <dcterms:modified xsi:type="dcterms:W3CDTF">2020-12-01T14:00:40Z</dcterms:modified>
</cp:coreProperties>
</file>